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handoutMasterIdLst>
    <p:handoutMasterId r:id="rId6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4" r:id="rId57"/>
    <p:sldId id="315" r:id="rId58"/>
    <p:sldId id="316" r:id="rId59"/>
    <p:sldId id="25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355EC-FC67-4DEA-9FA6-2FA763CC88A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B078-FA1D-496C-911C-14018E4D87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93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MODELO DE APRESENTAÇÃO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HelveticaNeueLT Pro 65 Md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O MODELO SERÁ UTILIZADO PARA CRIAR APRESENTAÇÕES PARA AS DISCIPLINAS DO CENTRO DE FORMAÇÃO E APERFEIÇOAMENTO DA PM-AP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2" y="325821"/>
            <a:ext cx="1543050" cy="15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3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2773" y="621321"/>
            <a:ext cx="938645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4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056" y="609600"/>
            <a:ext cx="8753888" cy="2992904"/>
          </a:xfrm>
        </p:spPr>
        <p:txBody>
          <a:bodyPr anchor="ctr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latin typeface="HelveticaNeueLT Pro 35 Th" panose="020B04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236662" y="75002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96652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8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2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 Fundo Limp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29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NeueLT Pro 65 Md" panose="020B0604020202020204" pitchFamily="34" charset="0"/>
              </a:defRPr>
            </a:lvl1pPr>
            <a:lvl2pPr>
              <a:defRPr>
                <a:latin typeface="HelveticaNeueLT Pro 65 Md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latin typeface="HelveticaNeueLT Pro 65 Md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>
            <a:lvl1pPr>
              <a:defRPr>
                <a:latin typeface="HelveticaNeueLT Pro 55 Roman" panose="020B0604020202020204" pitchFamily="34" charset="0"/>
              </a:defRPr>
            </a:lvl1pPr>
            <a:lvl2pPr>
              <a:defRPr>
                <a:latin typeface="HelveticaNeueLT Pro 55 Roman" panose="020B0604020202020204" pitchFamily="34" charset="0"/>
              </a:defRPr>
            </a:lvl2pPr>
            <a:lvl3pPr>
              <a:defRPr>
                <a:latin typeface="HelveticaNeueLT Pro 55 Roman" panose="020B0604020202020204" pitchFamily="34" charset="0"/>
              </a:defRPr>
            </a:lvl3pPr>
            <a:lvl4pPr>
              <a:defRPr>
                <a:latin typeface="HelveticaNeueLT Pro 55 Roman" panose="020B0604020202020204" pitchFamily="34" charset="0"/>
              </a:defRPr>
            </a:lvl4pPr>
            <a:lvl5pPr>
              <a:defRPr>
                <a:latin typeface="HelveticaNeueLT Pro 55 Roman" panose="020B060402020202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>
                <a:latin typeface="HelveticaNeueLT Pro 97 BlkCn" panose="020B0806030702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>
                <a:effectLst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HelveticaNeueLT Pro 55 Roman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A140D-425E-4473-A49C-5A20CE872EF9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A89A9-1C85-4219-B5B7-304AD13D02EE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6782"/>
            <a:ext cx="872836" cy="8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F67A140D-425E-4473-A49C-5A20CE872EF9}" type="datetimeFigureOut">
              <a:rPr lang="pt-BR" smtClean="0"/>
              <a:pPr/>
              <a:t>16/05/2022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6A89A9-1C85-4219-B5B7-304AD13D02E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69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6" r:id="rId16"/>
    <p:sldLayoutId id="21474838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planalto.gov.br/ccivil_03/leis/l9605.ht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l.ap.gov.br/ver_texto_consolidado.php?iddocumento=5632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42799" y="1600176"/>
            <a:ext cx="10106401" cy="2387600"/>
          </a:xfrm>
        </p:spPr>
        <p:txBody>
          <a:bodyPr/>
          <a:lstStyle/>
          <a:p>
            <a:r>
              <a:rPr lang="pt-BR" dirty="0"/>
              <a:t>CURSO BÁSICO DE PROCEDIMENTOS EM POLICIAMENTO AMBIENTAL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4230086"/>
            <a:ext cx="9001462" cy="1655762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MODALIDADE DE ENSINO À DISTANCIA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95269" y="794784"/>
            <a:ext cx="9001462" cy="56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000" dirty="0">
                <a:solidFill>
                  <a:schemeClr val="tx1"/>
                </a:solidFill>
                <a:effectLst/>
              </a:rPr>
              <a:t>POLÍCIA MILITAR DO AMAPÁ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95269" y="5678775"/>
            <a:ext cx="9672287" cy="41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TENENTE FÁBIO CARVALHO</a:t>
            </a:r>
          </a:p>
        </p:txBody>
      </p:sp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224C6AE8-8B0B-0A03-167C-BCED449C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851" y="372557"/>
            <a:ext cx="1129748" cy="13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6321"/>
            <a:ext cx="11807687" cy="565205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7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 MEIO AMBIENTE E O DIREITO CONSTITUCIONAL</a:t>
            </a:r>
            <a:endParaRPr lang="pt-BR" sz="7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6400" dirty="0"/>
              <a:t>O poder de polícia é “a faculdade que dispõe a Administração Pública para condicionar a restringir o uso e o gozo de bens, atividades e direitos individuais, em benefício da coletividade ou do próprio Estado” (Hely Lopes Meirelles). Não se confunde com a atuação da polícia judiciária e militar, posto que essas polícias atuam, respectivamente, na apuração de crimes e na repressão ostensiva de crime.</a:t>
            </a:r>
          </a:p>
          <a:p>
            <a:pPr algn="just"/>
            <a:endParaRPr lang="pt-BR" sz="6400" dirty="0"/>
          </a:p>
          <a:p>
            <a:pPr marL="0" indent="0" algn="just">
              <a:buNone/>
            </a:pPr>
            <a:r>
              <a:rPr lang="pt-BR" sz="6400" dirty="0"/>
              <a:t>Porém, o conceito legal é dado pelo art. 78 do Código Tributário Nacional, “Como atividade da administração pública que, limitando ou disciplinando direito, interesse ou liberdade, regula a prática de ato ou abstenção de fato, em razão de interesse público concernente aos costumes, à disciplina da produção e do mercado ao exercício de atividades econômicas de pendentes de concessão ou autorização do Poder Público, à tranquilidade pública ou ao respeito à propriedade e aos direitos individuais e coletivos”. </a:t>
            </a:r>
          </a:p>
          <a:p>
            <a:pPr marL="0" indent="0" algn="just">
              <a:buNone/>
            </a:pPr>
            <a:r>
              <a:rPr lang="pt-BR" sz="6400" dirty="0"/>
              <a:t>Pode-se apontar como fundamento do poder de polícia ambiental o disposto no art. 225, I,II e VII, bem como o §3º o mencionado artigo, todos da Constituição Federal.</a:t>
            </a:r>
          </a:p>
          <a:p>
            <a:pPr algn="just"/>
            <a:endParaRPr lang="pt-BR" sz="6400" dirty="0"/>
          </a:p>
          <a:p>
            <a:pPr marL="0" indent="0" algn="just">
              <a:buNone/>
            </a:pPr>
            <a:r>
              <a:rPr lang="pt-BR" sz="6400" dirty="0"/>
              <a:t>A manifestação do poder de polícia, preventivo e </a:t>
            </a:r>
            <a:r>
              <a:rPr lang="pt-BR" sz="6400" dirty="0" err="1"/>
              <a:t>sancionário</a:t>
            </a:r>
            <a:r>
              <a:rPr lang="pt-BR" sz="6400" dirty="0"/>
              <a:t> (repressivo) é feito através de: licença, autorização, permissões, que poderão ser colocadas em prática, desde que, com suporte em lei, decreto, portaria ou resolução do CONAMA (Conselho Nacional do Meio Ambiente).</a:t>
            </a:r>
          </a:p>
          <a:p>
            <a:pPr algn="l"/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07384419-D0C1-240B-425D-B7DCEFDB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0024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9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132522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812" y="2088319"/>
            <a:ext cx="5850987" cy="416008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</a:rPr>
              <a:t>CONCEITOS BÁSICOS</a:t>
            </a:r>
            <a:endParaRPr lang="pt-BR" sz="180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sz="1800" b="1" dirty="0"/>
              <a:t>Meio ambiente </a:t>
            </a:r>
            <a:endParaRPr lang="pt-BR" sz="1800" dirty="0"/>
          </a:p>
          <a:p>
            <a:pPr>
              <a:lnSpc>
                <a:spcPct val="110000"/>
              </a:lnSpc>
            </a:pPr>
            <a:r>
              <a:rPr lang="pt-BR" sz="1800" dirty="0"/>
              <a:t>O meio ambiente abrange todos os fatores que afetam diretamente o metabolismo ou o comportamento de um ser vivo ou de uma espécie. Incluindo os fatores </a:t>
            </a:r>
            <a:r>
              <a:rPr lang="pt-BR" sz="1800" b="1" dirty="0"/>
              <a:t>abióticos* </a:t>
            </a:r>
            <a:r>
              <a:rPr lang="pt-BR" sz="1800" dirty="0"/>
              <a:t>(a luz, o ar, a água, o solo) e os seres vivos que coabitam no mesmo </a:t>
            </a:r>
            <a:r>
              <a:rPr lang="pt-BR" sz="1800" b="1" dirty="0"/>
              <a:t>biótopo**</a:t>
            </a:r>
            <a:r>
              <a:rPr lang="pt-BR" sz="1800" dirty="0"/>
              <a:t>. (portalgeobrasil.org) </a:t>
            </a:r>
          </a:p>
          <a:p>
            <a:pPr>
              <a:lnSpc>
                <a:spcPct val="110000"/>
              </a:lnSpc>
            </a:pPr>
            <a:r>
              <a:rPr lang="pt-BR" sz="1800" dirty="0"/>
              <a:t>*Abióticos: elemento ou lugar que se caracteriza pela ausência de vida. </a:t>
            </a:r>
          </a:p>
          <a:p>
            <a:pPr>
              <a:lnSpc>
                <a:spcPct val="110000"/>
              </a:lnSpc>
            </a:pPr>
            <a:r>
              <a:rPr lang="pt-BR" sz="1800" dirty="0"/>
              <a:t>**Biótopo: lugar onde existe vida. </a:t>
            </a:r>
          </a:p>
        </p:txBody>
      </p:sp>
      <p:pic>
        <p:nvPicPr>
          <p:cNvPr id="4" name="Imagem 3" descr="Brócolis e folhas verdes&#10;&#10;Descrição gerada automaticamente com confiança média">
            <a:extLst>
              <a:ext uri="{FF2B5EF4-FFF2-40B4-BE49-F238E27FC236}">
                <a16:creationId xmlns:a16="http://schemas.microsoft.com/office/drawing/2014/main" id="{B3C48915-6C84-42A2-AEF6-E27E3AF4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r="-3" b="-3"/>
          <a:stretch/>
        </p:blipFill>
        <p:spPr>
          <a:xfrm>
            <a:off x="6539163" y="2088319"/>
            <a:ext cx="5094154" cy="3702881"/>
          </a:xfrm>
          <a:prstGeom prst="rect">
            <a:avLst/>
          </a:prstGeom>
          <a:noFill/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00424B15-AFE7-45DB-9ABE-6168AE4B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-20431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pic>
        <p:nvPicPr>
          <p:cNvPr id="4" name="Imagem 3" descr="Rocha no meio da grama&#10;&#10;Descrição gerada automaticamente com confiança média">
            <a:extLst>
              <a:ext uri="{FF2B5EF4-FFF2-40B4-BE49-F238E27FC236}">
                <a16:creationId xmlns:a16="http://schemas.microsoft.com/office/drawing/2014/main" id="{4ABC7FFE-C28E-4D05-8921-2578D5EC0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25" y="4373217"/>
            <a:ext cx="3727175" cy="248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1" y="1340678"/>
            <a:ext cx="11092675" cy="48745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Conceito Legal de Meio Ambiente – Lei 6.938/81, art. 3º, Inciso I:</a:t>
            </a:r>
            <a:endParaRPr lang="pt-BR" sz="1600" dirty="0"/>
          </a:p>
          <a:p>
            <a:pPr marL="0" indent="0" algn="just">
              <a:buNone/>
            </a:pPr>
            <a:r>
              <a:rPr lang="pt-BR" sz="1600" dirty="0"/>
              <a:t>“O meio ambiente, o conjunto de condições , leis, influências e interações de ordem física, química e biológica, que permite, abriga e rege a vida em todas as suas formas”.</a:t>
            </a:r>
          </a:p>
          <a:p>
            <a:pPr marL="0" indent="0" algn="just">
              <a:buNone/>
            </a:pPr>
            <a:r>
              <a:rPr lang="pt-BR" sz="1800" b="1" dirty="0"/>
              <a:t>CRIME</a:t>
            </a:r>
          </a:p>
          <a:p>
            <a:pPr marL="0" indent="0" algn="just">
              <a:buNone/>
            </a:pPr>
            <a:r>
              <a:rPr lang="pt-BR" sz="1600" dirty="0"/>
              <a:t>Dentre as várias definições analíticas que têm sido propostas por importantes penalistas, parece-nos mais aceitável a que considera as três notas fundamentais do fato-crime, a saber: </a:t>
            </a:r>
            <a:r>
              <a:rPr lang="pt-BR" sz="1600" b="1" dirty="0"/>
              <a:t>ação típica </a:t>
            </a:r>
            <a:r>
              <a:rPr lang="pt-BR" sz="1600" dirty="0"/>
              <a:t>(tipicidade), ilícita ou </a:t>
            </a:r>
            <a:r>
              <a:rPr lang="pt-BR" sz="1600" b="1" dirty="0"/>
              <a:t>antijurídica </a:t>
            </a:r>
            <a:r>
              <a:rPr lang="pt-BR" sz="1600" dirty="0"/>
              <a:t>(ilicitude) e </a:t>
            </a:r>
            <a:r>
              <a:rPr lang="pt-BR" sz="1600" b="1" dirty="0"/>
              <a:t>culpável </a:t>
            </a:r>
            <a:r>
              <a:rPr lang="pt-BR" sz="1600" dirty="0"/>
              <a:t>(culpabilidade). O crime, nessa concepção que adotamos, é, pois, ação típica, ilícita e culpável. (GRECO, 2011, p. 27, grifo nosso). </a:t>
            </a:r>
          </a:p>
          <a:p>
            <a:pPr marL="0" indent="0">
              <a:buNone/>
            </a:pPr>
            <a:r>
              <a:rPr lang="pt-BR" sz="1600" b="1" dirty="0"/>
              <a:t>O que é crime ambiental? </a:t>
            </a:r>
            <a:endParaRPr lang="pt-BR" sz="1600" dirty="0"/>
          </a:p>
          <a:p>
            <a:r>
              <a:rPr lang="pt-BR" sz="1600" b="1" dirty="0"/>
              <a:t>Crime ambiental </a:t>
            </a:r>
            <a:r>
              <a:rPr lang="pt-BR" sz="1600" dirty="0"/>
              <a:t>é qualquer dano ou prejuízo causado aos elementos que compõem o meio ambiente, e, que violem a legislação ambiental. </a:t>
            </a:r>
            <a:endParaRPr lang="pt-BR" sz="3600" dirty="0"/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831456C6-A1D6-D6CE-94A9-5A8750FF8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513" y="1326321"/>
            <a:ext cx="8640418" cy="570506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FAUNA</a:t>
            </a:r>
            <a:endParaRPr lang="pt-BR" sz="1600" dirty="0"/>
          </a:p>
          <a:p>
            <a:pPr algn="just"/>
            <a:r>
              <a:rPr lang="pt-BR" sz="1600" dirty="0"/>
              <a:t>Fauna é o </a:t>
            </a:r>
            <a:r>
              <a:rPr lang="pt-BR" sz="1600" b="1" dirty="0"/>
              <a:t>conjunto de animais de um determinado local</a:t>
            </a:r>
            <a:r>
              <a:rPr lang="pt-BR" sz="1600" dirty="0"/>
              <a:t>. Difere-se de reino animal, por se limitar aos animais de certo habitat, certo </a:t>
            </a:r>
            <a:r>
              <a:rPr lang="pt-BR" sz="1600" b="1" dirty="0"/>
              <a:t>bioma*</a:t>
            </a:r>
            <a:r>
              <a:rPr lang="pt-BR" sz="1600" dirty="0"/>
              <a:t>, enquanto que o </a:t>
            </a:r>
            <a:r>
              <a:rPr lang="pt-BR" sz="1600" b="1" dirty="0"/>
              <a:t>reino animal** </a:t>
            </a:r>
            <a:r>
              <a:rPr lang="pt-BR" sz="1600" dirty="0"/>
              <a:t>é composto por todas as espécies de animais da Terra. </a:t>
            </a:r>
          </a:p>
          <a:p>
            <a:pPr marL="0" indent="0" algn="just">
              <a:buNone/>
            </a:pPr>
            <a:r>
              <a:rPr lang="pt-BR" sz="1600" dirty="0"/>
              <a:t>*Bioma: Silva (2001, p. 17-18) ensina que bioma, do grego </a:t>
            </a:r>
            <a:r>
              <a:rPr lang="pt-BR" sz="1600" dirty="0" err="1"/>
              <a:t>bios</a:t>
            </a:r>
            <a:r>
              <a:rPr lang="pt-BR" sz="1600" dirty="0"/>
              <a:t>, significa ‘vida’, e </a:t>
            </a:r>
            <a:r>
              <a:rPr lang="pt-BR" sz="1600" dirty="0" err="1"/>
              <a:t>oma</a:t>
            </a:r>
            <a:r>
              <a:rPr lang="pt-BR" sz="1600" dirty="0"/>
              <a:t> que significa ‘massa’, ‘proliferação’. “Denominação dada a cada uma das grandes comunidades clímax da Terra, por exemplo, aos grandes agrupamentos faunísticos e florísticos do mundo”. São grandes superfícies “onde uma verdadeira paisagem vegetal criada por algumas espécies dominantes, está associada uma fauna específica”. </a:t>
            </a:r>
          </a:p>
          <a:p>
            <a:pPr marL="0" indent="0" algn="just">
              <a:buNone/>
            </a:pPr>
            <a:r>
              <a:rPr lang="pt-BR" sz="1600" dirty="0"/>
              <a:t>**Reino animal: O reino animal é composto de todos, seja capaz de percepções sensoriais”. os animais do planeta, quer sejam racionais ou irracionais. </a:t>
            </a:r>
          </a:p>
          <a:p>
            <a:pPr algn="just"/>
            <a:r>
              <a:rPr lang="pt-BR" sz="1600" dirty="0"/>
              <a:t>Silva (2001, p. 16) ensina que animal “é todo ser vivo dotado de movimento que possua ausência de clorofila e celulose, que se alimente de substâncias sólidas.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Animal felino com boca aberta&#10;&#10;Descrição gerada automaticamente">
            <a:extLst>
              <a:ext uri="{FF2B5EF4-FFF2-40B4-BE49-F238E27FC236}">
                <a16:creationId xmlns:a16="http://schemas.microsoft.com/office/drawing/2014/main" id="{16FB4E6C-6752-4EBF-8882-4C7E4DFFD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" y="1326321"/>
            <a:ext cx="2759374" cy="1802216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DA60DF3A-2C0D-832F-DA01-E973B0C83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-144119"/>
            <a:ext cx="10353761" cy="1326321"/>
          </a:xfrm>
        </p:spPr>
        <p:txBody>
          <a:bodyPr>
            <a:normAutofit/>
          </a:bodyPr>
          <a:lstStyle/>
          <a:p>
            <a:r>
              <a:rPr lang="pt-BR" sz="40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56" y="1870764"/>
            <a:ext cx="11092675" cy="49872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FAUNA</a:t>
            </a:r>
            <a:endParaRPr lang="pt-BR" sz="1600" dirty="0"/>
          </a:p>
          <a:p>
            <a:pPr marL="0" indent="0" algn="just">
              <a:buNone/>
            </a:pPr>
            <a:r>
              <a:rPr lang="pt-BR" sz="1400" b="1" dirty="0">
                <a:solidFill>
                  <a:srgbClr val="000000"/>
                </a:solidFill>
              </a:rPr>
              <a:t>A fauna sob o ponto de vista legal </a:t>
            </a:r>
            <a:endParaRPr lang="pt-BR" sz="1400" dirty="0">
              <a:solidFill>
                <a:srgbClr val="000000"/>
              </a:solidFill>
            </a:endParaRP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A fauna para fins de interpretação e aplicação da legislação se divide em quatro grupos. 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• </a:t>
            </a:r>
            <a:r>
              <a:rPr lang="pt-BR" sz="1400" b="1" dirty="0">
                <a:solidFill>
                  <a:srgbClr val="000000"/>
                </a:solidFill>
              </a:rPr>
              <a:t>Fauna Silvestre</a:t>
            </a:r>
            <a:r>
              <a:rPr lang="pt-BR" sz="1400" dirty="0">
                <a:solidFill>
                  <a:srgbClr val="000000"/>
                </a:solidFill>
              </a:rPr>
              <a:t>: É composta por animais nativos ou de rota migratória que vivem naturalmente em determinada região, mesmo que somente durante períodos de migração; e, têm seu habitat natural nas matas, florestas, nos rios e mares; são animais que ficam, em via de regra, afastados do convívio do meio ambiente humano. 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“São espécimes da fauna silvestre todos aqueles pertencentes às espécies nativas, migratórias e quaisquer outras, aquáticas ou terrestres, que tenham todo ou parte de seu ciclo de vida ocorrendo dentro dos limites do território brasileiro, ou águas jurisdicionais brasileiras” (LCA, artigo 29, §3º). 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• </a:t>
            </a:r>
            <a:r>
              <a:rPr lang="pt-BR" sz="1400" b="1" dirty="0">
                <a:solidFill>
                  <a:srgbClr val="000000"/>
                </a:solidFill>
              </a:rPr>
              <a:t>Fauna Exótica</a:t>
            </a:r>
            <a:r>
              <a:rPr lang="pt-BR" sz="1400" dirty="0">
                <a:solidFill>
                  <a:srgbClr val="000000"/>
                </a:solidFill>
              </a:rPr>
              <a:t>: É a originária de outro país (estrangeira). 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• </a:t>
            </a:r>
            <a:r>
              <a:rPr lang="pt-BR" sz="1400" b="1" dirty="0">
                <a:solidFill>
                  <a:srgbClr val="000000"/>
                </a:solidFill>
              </a:rPr>
              <a:t>Fauna Doméstica ou Domesticada</a:t>
            </a:r>
            <a:r>
              <a:rPr lang="pt-BR" sz="1400" dirty="0">
                <a:solidFill>
                  <a:srgbClr val="000000"/>
                </a:solidFill>
              </a:rPr>
              <a:t>: É o conjunto de espécies passíveis de domesticação. 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rgbClr val="000000"/>
                </a:solidFill>
              </a:rPr>
              <a:t>• </a:t>
            </a:r>
            <a:r>
              <a:rPr lang="pt-BR" sz="1400" b="1" dirty="0">
                <a:solidFill>
                  <a:srgbClr val="000000"/>
                </a:solidFill>
              </a:rPr>
              <a:t>Fauna Ictiológica</a:t>
            </a:r>
            <a:r>
              <a:rPr lang="pt-BR" sz="1400" dirty="0">
                <a:solidFill>
                  <a:srgbClr val="000000"/>
                </a:solidFill>
              </a:rPr>
              <a:t>: É composta principalmente pelos peixes, compreendendo ainda os crustáceos e moluscos. 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6" name="Imagem 5" descr="Pássaro voando sobre a água&#10;&#10;Descrição gerada automaticamente com confiança média">
            <a:extLst>
              <a:ext uri="{FF2B5EF4-FFF2-40B4-BE49-F238E27FC236}">
                <a16:creationId xmlns:a16="http://schemas.microsoft.com/office/drawing/2014/main" id="{68641695-A8C6-4238-9DE1-0299EDA06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55" y="884582"/>
            <a:ext cx="2544418" cy="2544418"/>
          </a:xfrm>
          <a:prstGeom prst="rect">
            <a:avLst/>
          </a:prstGeom>
        </p:spPr>
      </p:pic>
      <p:pic>
        <p:nvPicPr>
          <p:cNvPr id="7" name="Imagem 6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19057361-98BA-C45F-2BFF-84AD8E1E7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813" y="149602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8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923" y="1365823"/>
            <a:ext cx="6019799" cy="496589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</a:rPr>
              <a:t>CONCEITOS BÁSICOS</a:t>
            </a:r>
            <a:endParaRPr lang="pt-BR" sz="180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sz="1800" b="1" dirty="0"/>
              <a:t>FLORA</a:t>
            </a:r>
            <a:endParaRPr lang="pt-BR" sz="1800" dirty="0"/>
          </a:p>
          <a:p>
            <a:pPr>
              <a:lnSpc>
                <a:spcPct val="110000"/>
              </a:lnSpc>
            </a:pPr>
            <a:r>
              <a:rPr lang="pt-BR" sz="1800" dirty="0"/>
              <a:t>Flora é o </a:t>
            </a:r>
            <a:r>
              <a:rPr lang="pt-BR" sz="1800" b="1" dirty="0"/>
              <a:t>reino vegetal </a:t>
            </a:r>
            <a:r>
              <a:rPr lang="pt-BR" sz="1800" dirty="0"/>
              <a:t>localizado em determinada região, ou seja, o </a:t>
            </a:r>
            <a:r>
              <a:rPr lang="pt-BR" sz="1800" b="1" dirty="0"/>
              <a:t>conjunto da vegetação </a:t>
            </a:r>
            <a:r>
              <a:rPr lang="pt-BR" sz="1800" dirty="0"/>
              <a:t>de um país ou de uma região.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1800" dirty="0" err="1"/>
              <a:t>Édis</a:t>
            </a:r>
            <a:r>
              <a:rPr lang="pt-BR" sz="1800" dirty="0"/>
              <a:t> </a:t>
            </a:r>
            <a:r>
              <a:rPr lang="pt-BR" sz="1800" dirty="0" err="1"/>
              <a:t>Milaré</a:t>
            </a:r>
            <a:r>
              <a:rPr lang="pt-BR" sz="1800" dirty="0"/>
              <a:t> (2001, p. 162) conceituou flora como a: </a:t>
            </a:r>
          </a:p>
          <a:p>
            <a:pPr>
              <a:lnSpc>
                <a:spcPct val="110000"/>
              </a:lnSpc>
            </a:pPr>
            <a:r>
              <a:rPr lang="pt-BR" sz="1800" dirty="0"/>
              <a:t>Totalidade de espécies que compreende a vegetação de uma determinada região, sem qualquer expressão de importância individual dos elementos que a compõem. Elas podem pertencer a grupos botânicos os mais diversos, desde que estes tenham exigências semelhantes quanto aos fatores ambientais, dentre eles os biológicos, os do solo e do clima. </a:t>
            </a: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pt-BR" sz="1800" dirty="0"/>
          </a:p>
        </p:txBody>
      </p:sp>
      <p:pic>
        <p:nvPicPr>
          <p:cNvPr id="4" name="Imagem 3" descr="Lago com árvores em volta&#10;&#10;Descrição gerada automaticamente">
            <a:extLst>
              <a:ext uri="{FF2B5EF4-FFF2-40B4-BE49-F238E27FC236}">
                <a16:creationId xmlns:a16="http://schemas.microsoft.com/office/drawing/2014/main" id="{1D3E9DFA-F840-4F73-AE1B-AFFEAEA45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39" y="2613438"/>
            <a:ext cx="5094154" cy="2470664"/>
          </a:xfrm>
          <a:prstGeom prst="rect">
            <a:avLst/>
          </a:prstGeom>
          <a:noFill/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76ECB5AD-F45B-95B8-E78F-4BD39585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40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4" y="1326321"/>
            <a:ext cx="6466063" cy="55316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UNIDADES DE CONSERVAÇÃO</a:t>
            </a:r>
            <a:endParaRPr lang="pt-BR" sz="1600" dirty="0"/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Os grupos de manejo reúnem 12 categorias distintas, sendo 05 de proteção integral e 7 de usos sustentável, divididas da seguinte forma:</a:t>
            </a:r>
          </a:p>
          <a:p>
            <a:pPr marL="0" indent="0" algn="just">
              <a:buNone/>
            </a:pPr>
            <a:r>
              <a:rPr lang="pt-BR" sz="1600" b="1" dirty="0">
                <a:solidFill>
                  <a:srgbClr val="000000"/>
                </a:solidFill>
              </a:rPr>
              <a:t>PROTEÇÃO INTEGRAL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Estação Ecológica, Reserva Biológica, Parque Nacional, Monumento Natural e Refúgio da Vida Silvestre. </a:t>
            </a:r>
          </a:p>
          <a:p>
            <a:pPr marL="0" indent="0" algn="just">
              <a:buNone/>
            </a:pPr>
            <a:r>
              <a:rPr lang="pt-BR" sz="1600" b="1" dirty="0">
                <a:solidFill>
                  <a:srgbClr val="000000"/>
                </a:solidFill>
              </a:rPr>
              <a:t>USO SUSTENTÁVEL</a:t>
            </a:r>
            <a:r>
              <a:rPr lang="pt-BR" sz="1800" b="1" dirty="0">
                <a:solidFill>
                  <a:srgbClr val="000000"/>
                </a:solidFill>
              </a:rPr>
              <a:t> </a:t>
            </a:r>
            <a:endParaRPr lang="pt-BR" sz="1800" dirty="0">
              <a:solidFill>
                <a:srgbClr val="000000"/>
              </a:solidFill>
            </a:endParaRPr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Área de Proteção Ambiental, Área de relevante Interesse Ecológico, Floresta Nacional, Reserva Extrativista, Reserva de Fauna, Reserva de Desenvolvimento Sustentável e Reserva Particular do Patrimônio Natural. </a:t>
            </a:r>
            <a:endParaRPr lang="en-US" sz="1600" dirty="0"/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7" name="Imagem 6" descr="Campo com árvores&#10;&#10;Descrição gerada automaticamente">
            <a:extLst>
              <a:ext uri="{FF2B5EF4-FFF2-40B4-BE49-F238E27FC236}">
                <a16:creationId xmlns:a16="http://schemas.microsoft.com/office/drawing/2014/main" id="{D9A49F5A-5702-4787-B2E1-07B9771AC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19" y="2292625"/>
            <a:ext cx="5018157" cy="3763618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44E90D61-710C-0BC0-5B35-3A01527DE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3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217681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sz="40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744394"/>
            <a:ext cx="6989329" cy="51136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</a:rPr>
              <a:t>CONCEITOS BÁSICOS</a:t>
            </a:r>
            <a:endParaRPr lang="pt-BR" sz="180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sz="1800" b="1" dirty="0"/>
              <a:t>UNIDADES DE CONSERVAÇÃO</a:t>
            </a:r>
            <a:endParaRPr lang="pt-BR" sz="1800" dirty="0"/>
          </a:p>
          <a:p>
            <a:pPr>
              <a:lnSpc>
                <a:spcPct val="110000"/>
              </a:lnSpc>
            </a:pPr>
            <a:r>
              <a:rPr lang="pt-BR" sz="1800" b="1" dirty="0"/>
              <a:t>Unidades de Proteção Integral: </a:t>
            </a:r>
            <a:r>
              <a:rPr lang="pt-BR" sz="1800" dirty="0"/>
              <a:t>Espaços especialmente protegidos, cujo objetivo é a </a:t>
            </a:r>
            <a:r>
              <a:rPr lang="pt-BR" b="1" dirty="0"/>
              <a:t>preservação</a:t>
            </a:r>
            <a:r>
              <a:rPr lang="pt-BR" sz="1800" b="1" dirty="0"/>
              <a:t> </a:t>
            </a:r>
            <a:r>
              <a:rPr lang="pt-BR" sz="1800" dirty="0"/>
              <a:t>da natureza, sendo proibido o uso direto de seus recursos (uso, coleta, consumo, dano, destruição...), em geral, só admitem o uso indireto dos recursos naturais; </a:t>
            </a:r>
          </a:p>
          <a:p>
            <a:pPr>
              <a:lnSpc>
                <a:spcPct val="110000"/>
              </a:lnSpc>
            </a:pPr>
            <a:r>
              <a:rPr lang="pt-BR" sz="1800" b="1" dirty="0"/>
              <a:t>Unidades de Uso Sustentável: </a:t>
            </a:r>
            <a:r>
              <a:rPr lang="pt-BR" sz="1800" dirty="0"/>
              <a:t>Espaços especialmente protegidos, cujo objetivo é a </a:t>
            </a:r>
            <a:r>
              <a:rPr lang="pt-BR" sz="1800" b="1" dirty="0"/>
              <a:t>conservação </a:t>
            </a:r>
            <a:r>
              <a:rPr lang="pt-BR" sz="1800" dirty="0"/>
              <a:t>da natureza, sendo que os recursos naturais devem ser utilizados de modo sustentável, de forma socialmente justa e economicamente viável, com vistas a garantir a perenidade dos recursos naturais. </a:t>
            </a:r>
          </a:p>
          <a:p>
            <a:pPr marL="0" indent="0">
              <a:lnSpc>
                <a:spcPct val="110000"/>
              </a:lnSpc>
              <a:buNone/>
            </a:pPr>
            <a:endParaRPr lang="pt-BR" sz="1400" dirty="0"/>
          </a:p>
        </p:txBody>
      </p:sp>
      <p:pic>
        <p:nvPicPr>
          <p:cNvPr id="4" name="Imagem 3" descr="Planta verde em cima de folha&#10;&#10;Descrição gerada automaticamente">
            <a:extLst>
              <a:ext uri="{FF2B5EF4-FFF2-40B4-BE49-F238E27FC236}">
                <a16:creationId xmlns:a16="http://schemas.microsoft.com/office/drawing/2014/main" id="{4D5E0C8C-2704-4BA6-BDB2-47177220A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29" y="2169247"/>
            <a:ext cx="5094154" cy="3400347"/>
          </a:xfrm>
          <a:prstGeom prst="rect">
            <a:avLst/>
          </a:prstGeom>
          <a:noFill/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B4746A46-9584-2E24-C497-904978BE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-145774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98" y="1260543"/>
            <a:ext cx="11092675" cy="49872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UNIDADES DE CONSERVAÇÃO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Espaço Reservado para Conteúdo 7" descr="Mapa&#10;&#10;Descrição gerada automaticamente">
            <a:extLst>
              <a:ext uri="{FF2B5EF4-FFF2-40B4-BE49-F238E27FC236}">
                <a16:creationId xmlns:a16="http://schemas.microsoft.com/office/drawing/2014/main" id="{8F993679-3028-4095-91DB-02DAC6F8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901148"/>
            <a:ext cx="6917633" cy="5706027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93E30F37-182C-58E4-B7C2-78D5C57E9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415" y="186388"/>
            <a:ext cx="522747" cy="6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4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62" y="1326321"/>
            <a:ext cx="11092675" cy="54057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900" b="1" dirty="0"/>
              <a:t>POLUIÇÃO</a:t>
            </a:r>
            <a:endParaRPr lang="pt-BR" sz="1900" dirty="0"/>
          </a:p>
          <a:p>
            <a:pPr algn="just"/>
            <a:r>
              <a:rPr lang="pt-BR" sz="2200" dirty="0"/>
              <a:t>Poluição pode ser caracterizada pela liberação de elementos, radiações, vibrações, ruídos e substâncias ou agentes contaminantes em um ambiente. Essa contaminação prejudica os ecossistemas biológicos e/ou os seres humanos. </a:t>
            </a:r>
          </a:p>
          <a:p>
            <a:pPr algn="just"/>
            <a:r>
              <a:rPr lang="pt-BR" sz="2200" dirty="0"/>
              <a:t>A Lei nº 6.938/81, em seu artigo 3º, define poluição como: </a:t>
            </a:r>
          </a:p>
          <a:p>
            <a:pPr algn="just"/>
            <a:r>
              <a:rPr lang="pt-BR" sz="2200" dirty="0"/>
              <a:t>[...] a degradação da qualidade ambiental resultante de atividades que, direta ou indiretamente: </a:t>
            </a:r>
          </a:p>
          <a:p>
            <a:pPr marL="0" indent="0" algn="just">
              <a:buNone/>
            </a:pPr>
            <a:r>
              <a:rPr lang="pt-BR" sz="2200" dirty="0"/>
              <a:t>a) prejudiquem a saúde, a segurança e o bem-estar da população; </a:t>
            </a:r>
          </a:p>
          <a:p>
            <a:pPr marL="0" indent="0" algn="just">
              <a:buNone/>
            </a:pPr>
            <a:r>
              <a:rPr lang="pt-BR" sz="2200" dirty="0"/>
              <a:t>b) criem condições adversas para as atividades sociais e econômicas; </a:t>
            </a:r>
          </a:p>
          <a:p>
            <a:pPr marL="0" indent="0" algn="just">
              <a:buNone/>
            </a:pPr>
            <a:r>
              <a:rPr lang="pt-BR" sz="2200" dirty="0"/>
              <a:t>c) afetem desfavoravelmente a biota; </a:t>
            </a:r>
          </a:p>
          <a:p>
            <a:pPr marL="0" indent="0" algn="just">
              <a:buNone/>
            </a:pPr>
            <a:r>
              <a:rPr lang="pt-BR" sz="2200" dirty="0"/>
              <a:t>d) afetem as condições estéticas ou sanitárias do meio ambiente; e </a:t>
            </a:r>
          </a:p>
          <a:p>
            <a:pPr marL="0" indent="0" algn="just">
              <a:buNone/>
            </a:pPr>
            <a:r>
              <a:rPr lang="pt-BR" sz="2200" dirty="0"/>
              <a:t>e) lancem matérias ou energia em desacordo com os padrões ambientais estabelecidos. 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017D53F-1423-483C-A850-203623CF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31" y="1225825"/>
            <a:ext cx="5820270" cy="5188225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290AC451-404F-86AF-F5B5-11F88509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4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935920"/>
            <a:ext cx="10353762" cy="4584149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>
                <a:cs typeface="Times New Roman" panose="02020603050405020304" pitchFamily="18" charset="0"/>
              </a:rPr>
              <a:t>O Curso Básico de Procedimentos em Policiamento Ambiental apresenta importantes e indispensáveis informações sobre o meio ambiente e os recorrentes crimes ambientais em nosso Estado, de forma a sensibilizar e capacitar o profissional que atua na Polícia Militar do Amapá para a aplicação das leis que alicerçam esse assunto. Espera-se que, ao final do Curso Básico de Procedimentos em Policiamento Ambiental o policial militar seja capaz de conhecer os principais Crimes Ambientais Praticados no Estado do Amapá e seu enquadramento de acordo com a legislação federal e estadual.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95B034F3-A3BF-BE00-8D30-EF409917C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420" y="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29" y="1571184"/>
            <a:ext cx="5818671" cy="463838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</a:rPr>
              <a:t>CONCEITOS BÁSICOS</a:t>
            </a:r>
            <a:endParaRPr lang="pt-BR" sz="180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sz="1800" b="1" dirty="0"/>
              <a:t>LICENCIAMENTO AMBIENTAL</a:t>
            </a:r>
            <a:endParaRPr lang="pt-BR" sz="1800" dirty="0"/>
          </a:p>
          <a:p>
            <a:pPr>
              <a:lnSpc>
                <a:spcPct val="110000"/>
              </a:lnSpc>
            </a:pPr>
            <a:r>
              <a:rPr lang="pt-BR" sz="1800" dirty="0"/>
              <a:t>Licenciamento Ambiental é o procedimento administrativo que autoriza atividades ou empreendimentos potencialmente poluidores ou que possam, de alguma forma, causar qualquer tipo de dano ao meio ambiente; estabelecendo condições, restrições e medidas de controle ambiental a serem seguidas pelo empreendedor. </a:t>
            </a:r>
          </a:p>
          <a:p>
            <a:pPr marL="0" indent="0">
              <a:lnSpc>
                <a:spcPct val="110000"/>
              </a:lnSpc>
              <a:buNone/>
            </a:pPr>
            <a:endParaRPr lang="pt-BR" sz="1900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285A198-A2D3-4D36-95CD-878AD33CF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17" y="1571184"/>
            <a:ext cx="5094154" cy="3604113"/>
          </a:xfrm>
          <a:prstGeom prst="rect">
            <a:avLst/>
          </a:prstGeom>
          <a:noFill/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B3A05461-193B-3BDF-EB38-A7015098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54" y="1326321"/>
            <a:ext cx="11092675" cy="49872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LICENCIAMENTO AMBIENTAL</a:t>
            </a:r>
            <a:endParaRPr lang="pt-BR" sz="1600" dirty="0"/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D70E2A4F-5BBD-4E4C-8E61-1C23EE0C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84" y="1326321"/>
            <a:ext cx="6147505" cy="5268022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8B10920C-1A79-D9D4-9D15-3C93C12AB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2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62" y="1326321"/>
            <a:ext cx="11092675" cy="49872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LICENCIAMENTO AMBIENTAL</a:t>
            </a:r>
            <a:endParaRPr lang="pt-BR" sz="1600" dirty="0"/>
          </a:p>
          <a:p>
            <a:pPr algn="just"/>
            <a:r>
              <a:rPr lang="pt-BR" sz="1800" dirty="0"/>
              <a:t>Licença Prévia (LP): Concedida na fase preliminar (no planejamento) do empreendimento ou atividade – atesta a viabilidade ambiental, aprova sua localização, concepção e contém os requisitos básicos a serem atendidos nas próximas fases. </a:t>
            </a:r>
          </a:p>
          <a:p>
            <a:pPr algn="just"/>
            <a:r>
              <a:rPr lang="pt-BR" sz="1800" dirty="0"/>
              <a:t>Licença de Instalação (LI): Possibilita a implantação (instalação) do empreendimento ou atividade, de acordo com as especificações constantes nos projetos aprovados. </a:t>
            </a:r>
          </a:p>
          <a:p>
            <a:pPr algn="just"/>
            <a:r>
              <a:rPr lang="pt-BR" sz="1800" dirty="0"/>
              <a:t>Licença de Operação (LO): Autoriza, após as verificações necessárias, o início da atividade ou empreendimento licenciado, de acordo com o previsto na Licença Prévia e na Licença de Instalação. </a:t>
            </a:r>
          </a:p>
          <a:p>
            <a:pPr algn="just"/>
            <a:r>
              <a:rPr lang="pt-BR" sz="1800" dirty="0"/>
              <a:t>As licenças ambientais têm prazo de validade, então é importante, durante a fiscalização, que você observe a validade da mesma. 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7E90064F-AC9F-DE3A-459C-546C6F714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62" y="1326321"/>
            <a:ext cx="11092675" cy="49872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LICENCIAMENTO AMBIENTAL</a:t>
            </a:r>
            <a:endParaRPr lang="pt-BR" sz="1600" dirty="0"/>
          </a:p>
          <a:p>
            <a:pPr algn="just"/>
            <a:r>
              <a:rPr lang="pt-BR" sz="1800" dirty="0"/>
              <a:t>As licenças ambientais possuem prazo de validade, podendo ser renovadas, a teor do que estabelecem os </a:t>
            </a:r>
            <a:r>
              <a:rPr lang="pt-BR" sz="1800" dirty="0" err="1"/>
              <a:t>arts</a:t>
            </a:r>
            <a:r>
              <a:rPr lang="pt-BR" sz="1800" dirty="0"/>
              <a:t>. 9º, IV, da Lei da Política Nacional do Meio Ambiente, e 18 da Resolução CONAMA n. 237/97. Segundo esse último dispositivo, cada modalidade de licença ambiental estaria sujeita a prazos máximos de validade (cinco anos para a LP, seis anos para a LI e dez anos para a LO), o que lhes retiraria o caráter de definitividade. (p. 38) </a:t>
            </a:r>
          </a:p>
          <a:p>
            <a:pPr algn="just"/>
            <a:r>
              <a:rPr lang="pt-BR" sz="1800" dirty="0"/>
              <a:t>Existe uma exceção que é a seguinte, para atividades de pequeno impacto ambiental (como por exemplo: cortar algumas árvores) é concedida uma licença única, inominada: </a:t>
            </a:r>
          </a:p>
          <a:p>
            <a:pPr algn="just"/>
            <a:r>
              <a:rPr lang="pt-BR" sz="1800" dirty="0"/>
              <a:t>Excepcionalmente, tratando-se de atividades de pequeno potencial de impacto no ambiente, poderão ser estabelecidos procedimentos simplificados [...] poderá ser admitido um único processo de licenciamento ambiental. (BELTRÃO, 2009, p. 166). 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5173EDDF-266B-6924-AF80-DE9E33D4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0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62" y="1326320"/>
            <a:ext cx="11092675" cy="53660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POLÍTICA NACIONAL DO MEIO AMBIENTE</a:t>
            </a:r>
            <a:endParaRPr lang="pt-BR" sz="1600" dirty="0"/>
          </a:p>
          <a:p>
            <a:pPr algn="just"/>
            <a:r>
              <a:rPr lang="pt-BR" sz="1800" dirty="0"/>
              <a:t>A Política Nacional do Meio Ambiente trata das diretrizes para a preservação e conservação do meio ambiente no país. </a:t>
            </a:r>
          </a:p>
          <a:p>
            <a:pPr algn="just"/>
            <a:r>
              <a:rPr lang="pt-BR" sz="1800" dirty="0"/>
              <a:t>A Lei nº 6.938, de 31 de agosto de 1981, dispõe sobre a Política Nacional do Meio Ambiente, seus fins e mecanismos de formulação e aplicação e estabelece que sua execução se dará por intermédio do Sistema Nacional de Meio Ambiente (SISNAMA). </a:t>
            </a:r>
          </a:p>
          <a:p>
            <a:pPr marL="0" indent="0" algn="just">
              <a:buNone/>
            </a:pPr>
            <a:r>
              <a:rPr lang="pt-BR" sz="1800" b="1" dirty="0"/>
              <a:t>O SISNAMA </a:t>
            </a:r>
            <a:endParaRPr lang="pt-BR" sz="1800" dirty="0"/>
          </a:p>
          <a:p>
            <a:pPr algn="just"/>
            <a:r>
              <a:rPr lang="pt-BR" sz="1800" b="1" dirty="0"/>
              <a:t>O Sistema Nacional de Meio Ambiente – o SISNAMA </a:t>
            </a:r>
            <a:r>
              <a:rPr lang="pt-BR" sz="1800" dirty="0"/>
              <a:t>é o conjunto de instituições e órgãos públicos responsáveis pela política nacional do meio ambiente que </a:t>
            </a:r>
            <a:r>
              <a:rPr lang="pt-BR" sz="1800" b="1" dirty="0"/>
              <a:t>visa à proteção e à melhoria da qualidade do meio ambiente </a:t>
            </a:r>
            <a:r>
              <a:rPr lang="pt-BR" sz="1800" dirty="0"/>
              <a:t>nas três instâncias: federal, estadual e municipal. </a:t>
            </a:r>
          </a:p>
          <a:p>
            <a:pPr marL="0" indent="0" algn="just">
              <a:buNone/>
            </a:pPr>
            <a:r>
              <a:rPr lang="pt-BR" sz="1800" b="1" dirty="0"/>
              <a:t>O SISNAMA é o responsável pelas políticas de proteção ambiental. </a:t>
            </a:r>
            <a:endParaRPr lang="pt-BR" sz="1800" dirty="0"/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AB0EF86A-870E-E178-D35E-8E8D1365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712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62" y="1326320"/>
            <a:ext cx="11092675" cy="53660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CONCEITOS BÁSICOS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600" b="1" dirty="0"/>
              <a:t>POLÍTICA NACIONAL DO MEIO AMBIENTE</a:t>
            </a:r>
            <a:endParaRPr lang="pt-BR" sz="1600" dirty="0"/>
          </a:p>
          <a:p>
            <a:pPr marL="0" indent="0">
              <a:buNone/>
            </a:pPr>
            <a:r>
              <a:rPr lang="pt-BR" sz="1800" dirty="0"/>
              <a:t>IMPORTANTE!!!!</a:t>
            </a:r>
          </a:p>
          <a:p>
            <a:pPr algn="just"/>
            <a:r>
              <a:rPr lang="pt-BR" sz="1800" dirty="0"/>
              <a:t>Competências do Sistema Nacional de Meio Ambiente </a:t>
            </a:r>
          </a:p>
          <a:p>
            <a:pPr algn="just"/>
            <a:r>
              <a:rPr lang="pt-BR" sz="1800" dirty="0"/>
              <a:t>Os órgãos que compõem o SISNAMA são responsáveis pelo licenciamento ambiental, pela criação de unidades de conservação, pelo controle de atividades potencialmente poluidoras, dentre outras competências. </a:t>
            </a:r>
          </a:p>
          <a:p>
            <a:pPr algn="just"/>
            <a:r>
              <a:rPr lang="pt-BR" sz="1800" dirty="0"/>
              <a:t>Ao estudar a legislação que trata dos crimes ambientais, observe que as infrações são punidas nas esferas penal e administrativa, e você, como agente encarregado da aplicação da lei, só poderá agir, administrativamente, se o órgão ao qual pertencer for membro do SISNAMA ou tiver celebrado convênio com órgão ou entidade membro do SISNAMA. </a:t>
            </a:r>
          </a:p>
          <a:p>
            <a:pPr algn="just"/>
            <a:r>
              <a:rPr lang="pt-BR" sz="1800" dirty="0"/>
              <a:t>Assim, juntamente à União, os Estados e os Municípios têm competência para legislar em matéria ambiental, como a Constituição Federal prescreve. </a:t>
            </a:r>
          </a:p>
          <a:p>
            <a:pPr marL="0" indent="0" algn="just">
              <a:buNone/>
            </a:pPr>
            <a:endParaRPr lang="pt-BR" sz="1600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56A65A53-9690-FB45-7B7D-4490EB71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2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2" y="1272547"/>
            <a:ext cx="11718774" cy="47126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INFRAÇÃO AMBIENTAL</a:t>
            </a: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800" dirty="0">
                <a:latin typeface="HelveticaNeueLT Pro 65 Md" panose="020B0604020202020204" pitchFamily="34" charset="0"/>
              </a:rPr>
              <a:t>Para lavrar o auto de infração ambiental, </a:t>
            </a:r>
            <a:r>
              <a:rPr lang="pt-BR" sz="1800" b="1" dirty="0">
                <a:latin typeface="HelveticaNeueLT Pro 65 Md" panose="020B0604020202020204" pitchFamily="34" charset="0"/>
              </a:rPr>
              <a:t>o órgão ao qual você pertence deve estar devidamente credenciado</a:t>
            </a:r>
            <a:r>
              <a:rPr lang="pt-BR" sz="1800" dirty="0">
                <a:latin typeface="HelveticaNeueLT Pro 65 Md" panose="020B0604020202020204" pitchFamily="34" charset="0"/>
              </a:rPr>
              <a:t>, portanto, quando se deparar com a ocorrência, </a:t>
            </a:r>
            <a:r>
              <a:rPr lang="pt-BR" sz="1800" b="1" dirty="0">
                <a:latin typeface="HelveticaNeueLT Pro 65 Md" panose="020B0604020202020204" pitchFamily="34" charset="0"/>
              </a:rPr>
              <a:t>acione a Polícia Militar Ambiental </a:t>
            </a:r>
            <a:r>
              <a:rPr lang="pt-BR" sz="1800" dirty="0">
                <a:latin typeface="HelveticaNeueLT Pro 65 Md" panose="020B0604020202020204" pitchFamily="34" charset="0"/>
              </a:rPr>
              <a:t>do seu Estado </a:t>
            </a:r>
            <a:r>
              <a:rPr lang="pt-BR" sz="1800" b="1" dirty="0">
                <a:latin typeface="HelveticaNeueLT Pro 65 Md" panose="020B0604020202020204" pitchFamily="34" charset="0"/>
              </a:rPr>
              <a:t>ou o IBAMA</a:t>
            </a:r>
            <a:r>
              <a:rPr lang="pt-BR" sz="1800" dirty="0">
                <a:latin typeface="HelveticaNeueLT Pro 65 Md" panose="020B0604020202020204" pitchFamily="34" charset="0"/>
              </a:rPr>
              <a:t>, para que eles possam tomar as medidas administrativas cabíveis. </a:t>
            </a:r>
          </a:p>
          <a:p>
            <a:pPr marL="0" indent="0" algn="just"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Para seu conhecimento</a:t>
            </a:r>
            <a:r>
              <a:rPr lang="pt-BR" sz="1800" dirty="0">
                <a:latin typeface="HelveticaNeueLT Pro 65 Md" panose="020B0604020202020204" pitchFamily="34" charset="0"/>
              </a:rPr>
              <a:t>, as infrações ambientais são punidas com as seguintes penas administrativas, dentre outras: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Advertência;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Multa;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Embargo;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Suspensão das atividades;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Apreensão* dos animais**; dos produtos e subprodutos** da prática delituosa, inclusive os instrumentos*** utilizados para a prática do crime;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HelveticaNeueLT Pro 65 Md" panose="020B0604020202020204" pitchFamily="34" charset="0"/>
              </a:rPr>
              <a:t> Destruição dos produtos e subprodutos apreendidos. 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E2F7463-048C-A244-E549-127E4DF7E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8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391817"/>
            <a:ext cx="11718774" cy="47126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IMPORTANTE</a:t>
            </a: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Diferentemente das regras do Código Penal, em que a apreensão dos instrumentos e dos produtos do crime é efeito da condenação. Nos crimes ambientais, não se espera a condenação do infrator para a realização da apreensão dos produtos e instrumentos da infração ou crime ambiental, tendo em vista muitas vezes tratar-se de animais ou de produtos perecíveis. Assim, de acordo com o art. 25 da Lei de Crimes Ambientais, os produtos e instrumentos serão apreendidos logo que verificada a infração, dando-se a eles destinação estabelecida nos parágrafos do art. 25 da Lei de Crimes Ambientais (LCA). (GARCIA; THOMÉ, 2010, p. 310). 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** A Lei n.º 13.052, 08 de dezembro de 2014, alterou o art. 25 da LCA, ao prescrever que os animais apreendidos deverão ser prioritariamente libertados em seu habitat, e, se tal medida não for viável ou recomendada por questões sanitárias, os animais deverão ser entregues a jardins zoológicos, fundações ou entidades assemelhadas, para guarda e cuidados de técnicos habilitados. No período de espera da destinação o órgão que realizou a apreensão deve cuidar dos animais e garantir seu bem-estar físico. 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*** Nos crimes ambientais, qualquer instrumento utilizado na prática do crime pode ser confiscado, independentemente de ser lícito ou ilícito, como, por exemplo, caminhão que transporta madeira ilegal. O objeto em si (caminhão) é lícito, mas se é utilizado usualmente na prática de crime ambiental, será confiscado. (GARCIA; THOMÉ, 2010, p. 310). </a:t>
            </a:r>
            <a:endParaRPr lang="pt-BR" sz="1000" dirty="0"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CC321CFA-0EE0-1C5D-6AF8-F754ABE0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1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391817"/>
            <a:ext cx="11718774" cy="386929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IMPORTANTE</a:t>
            </a:r>
          </a:p>
          <a:p>
            <a:pPr marL="0" indent="0" algn="just">
              <a:buNone/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Quanto à competência para agir no caso de infrações ambientais, Antônio Beltrão ensina que: </a:t>
            </a:r>
          </a:p>
          <a:p>
            <a:pPr marL="0" indent="0" algn="just">
              <a:buNone/>
            </a:pPr>
            <a:endParaRPr lang="pt-BR" sz="1800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algn="just"/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O poder de polícia 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 ser exercido pelos entes federados insere-se nesta competência administrativa. Logo, a União, os Estados, o Distrito Federal e os Municípios </a:t>
            </a: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possuem competência comum para realizar os atos derivados do poder de polícia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, como, por exemplo, os relativos à fiscalização e à autuação administrativa das infrações ambientais. Por tal atribuição ser comum, todos estes entes públicos </a:t>
            </a: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possuem igual responsabilidade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, não podendo renunciá-la.” (BELTRÃO, 2009, p. 69, grifo nosso). </a:t>
            </a:r>
            <a:endParaRPr lang="pt-BR" sz="1800" dirty="0"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C16F2044-E6FE-8EF7-4B16-4493C16A1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98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386929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LEI DE CRIMES AMBIENTAIS – LEI 9.605/98</a:t>
            </a:r>
          </a:p>
          <a:p>
            <a:pPr algn="just"/>
            <a:r>
              <a:rPr lang="pt-BR" sz="1800" dirty="0">
                <a:latin typeface="HelveticaNeueLT Pro 65 Md" panose="020B0604020202020204" pitchFamily="34" charset="0"/>
              </a:rPr>
              <a:t>A </a:t>
            </a:r>
            <a:r>
              <a:rPr lang="pt-BR" sz="1800" b="1" dirty="0">
                <a:latin typeface="HelveticaNeueLT Pro 65 Md" panose="020B0604020202020204" pitchFamily="34" charset="0"/>
              </a:rPr>
              <a:t>Lei n.º 9.605, de 12 de fevereiro de 1998</a:t>
            </a:r>
            <a:r>
              <a:rPr lang="pt-BR" sz="1800" dirty="0">
                <a:latin typeface="HelveticaNeueLT Pro 65 Md" panose="020B0604020202020204" pitchFamily="34" charset="0"/>
              </a:rPr>
              <a:t>, conhecida como </a:t>
            </a:r>
            <a:r>
              <a:rPr lang="pt-BR" sz="1800" b="1" dirty="0">
                <a:latin typeface="HelveticaNeueLT Pro 65 Md" panose="020B0604020202020204" pitchFamily="34" charset="0"/>
              </a:rPr>
              <a:t>a Lei de Crimes Ambientais (LCA) </a:t>
            </a:r>
            <a:r>
              <a:rPr lang="pt-BR" sz="1800" dirty="0">
                <a:latin typeface="HelveticaNeueLT Pro 65 Md" panose="020B0604020202020204" pitchFamily="34" charset="0"/>
              </a:rPr>
              <a:t>– A Lei da Vida - procurou cumprir o disposto na Constituição, e foi editada com vistas a </a:t>
            </a:r>
            <a:r>
              <a:rPr lang="pt-BR" sz="1800" b="1" dirty="0">
                <a:latin typeface="HelveticaNeueLT Pro 65 Md" panose="020B0604020202020204" pitchFamily="34" charset="0"/>
              </a:rPr>
              <a:t>disciplinar a proteção jurídica do meio ambiente </a:t>
            </a:r>
            <a:r>
              <a:rPr lang="pt-BR" sz="1800" dirty="0">
                <a:latin typeface="HelveticaNeueLT Pro 65 Md" panose="020B0604020202020204" pitchFamily="34" charset="0"/>
              </a:rPr>
              <a:t>que, anteriormente, era constituída de leis e de decretos vagos e esparsos, o que contribuía para a não aplicabilidade da legislação até então vigente. </a:t>
            </a:r>
          </a:p>
          <a:p>
            <a:pPr algn="just"/>
            <a:r>
              <a:rPr lang="pt-BR" sz="1800" dirty="0">
                <a:latin typeface="HelveticaNeueLT Pro 65 Md" panose="020B0604020202020204" pitchFamily="34" charset="0"/>
              </a:rPr>
              <a:t>A Lei de Crimes Ambientais (LCA) é um dos grandes marcos jurídicos da proteção ambiental, sendo comparada ao Código de Defesa do Consumidor (CDC) e ao Estatuto da Criança e do Adolescente (ECA), como legislação avançada para sua época, e é referência mundial no que diz respeito à proteção ao meio ambiente e ao enfrentamento aos crimes ambientais. </a:t>
            </a:r>
          </a:p>
          <a:p>
            <a:pPr marL="0" indent="0" algn="just"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IMPORTANTE! </a:t>
            </a:r>
            <a:endParaRPr lang="pt-BR" sz="1800" dirty="0">
              <a:latin typeface="HelveticaNeueLT Pro 65 Md" panose="020B0604020202020204" pitchFamily="34" charset="0"/>
            </a:endParaRP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</a:rPr>
              <a:t>A Lei de Crimes Ambientais será seu principal instrumento de trabalho no enfrentamento aos Crimes Ambientais. 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</a:rPr>
              <a:t>Acesse a lei em </a:t>
            </a:r>
            <a:r>
              <a:rPr lang="pt-BR" sz="1800" b="1" dirty="0">
                <a:latin typeface="HelveticaNeueLT Pro 65 Md" panose="020B0604020202020204" pitchFamily="34" charset="0"/>
                <a:hlinkClick r:id="rId2"/>
              </a:rPr>
              <a:t>http://www.planalto.gov.br/ccivil_03/leis/l9605.htm</a:t>
            </a:r>
            <a:r>
              <a:rPr lang="pt-BR" sz="1800" b="1" dirty="0">
                <a:latin typeface="HelveticaNeueLT Pro 65 Md" panose="020B0604020202020204" pitchFamily="34" charset="0"/>
              </a:rPr>
              <a:t> 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32FEE6F8-10AC-A663-F136-8E3DBCD5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PÚBLICO ALVO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935920"/>
            <a:ext cx="10353762" cy="1165089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cs typeface="Times New Roman" panose="02020603050405020304" pitchFamily="18" charset="0"/>
              </a:rPr>
              <a:t>Profissionais da Segurança Pública em geral: Policiais Militares, Bombeiros Militares, Policiais Civis e Guardas Municipais.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7CBAD30-DFB9-430B-9314-81EA70D4972F}"/>
              </a:ext>
            </a:extLst>
          </p:cNvPr>
          <p:cNvSpPr txBox="1">
            <a:spLocks/>
          </p:cNvSpPr>
          <p:nvPr/>
        </p:nvSpPr>
        <p:spPr>
          <a:xfrm>
            <a:off x="924444" y="338593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/>
                <a:latin typeface="HelveticaNeueLT Pro 97 BlkCn" panose="020B080603070204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/>
              <a:t>REQUISITOS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2C78C5-5D60-4ECA-893F-3F600D252026}"/>
              </a:ext>
            </a:extLst>
          </p:cNvPr>
          <p:cNvSpPr txBox="1">
            <a:spLocks/>
          </p:cNvSpPr>
          <p:nvPr/>
        </p:nvSpPr>
        <p:spPr>
          <a:xfrm>
            <a:off x="935092" y="4712254"/>
            <a:ext cx="10353762" cy="1165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HelveticaNeueLT Pro 65 Md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HelveticaNeueLT Pro 65 Md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HelveticaNeueLT Pro 55 Roman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/>
                <a:latin typeface="HelveticaNeueLT Pro 55 Roman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HelveticaNeueLT Pro 55 Roman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cs typeface="Times New Roman" panose="02020603050405020304" pitchFamily="18" charset="0"/>
              </a:rPr>
              <a:t>Este curso não exige que tenham sido realizados cursos anteriores no Batalhão Ambiental ou outra instituição de ensino formal ou não formal.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E9DEF4E0-0AC7-CC91-4551-04812205B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2795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99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94352"/>
            <a:ext cx="11718774" cy="386929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INOVAÇÕES DA LEI DE CRIMES AMBIENTAIS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 Lei de Crimes Ambientais procurou unificar as diversas práticas lesivas ao meio ambiente e representa um significativo avanço na tutela do meio ambiente.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Com as mudanças na LCA, as penas se tornaram mais uniformes, com gradação adequada e as infrações mais definidas, como: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Abuso e maus-tratos aos animais nativos e exóticos passa a ser crime;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Experiências dolorosas e cruéis em animal vivo, mesmo que para fins didáticos são consideradas crime;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Fabricar, vender, transportar e soltar balões, pelo risco de causar incêndios, sujeita o infrator à prisão e multa.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O desmatamento não autorizado é crime;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Pichar edificação ou monumento urbano passou a ser crime. 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947E7CBD-D8CB-5F74-995D-9B03364B3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5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41343"/>
            <a:ext cx="11718774" cy="31969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LEI COMPLEMENTAR ESTADUAL 005/94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Institui o Código de Proteção ao Meio Ambiente do Estado do Amapá e dá outras providências.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Neste capítulo, o policial militar, não pertencente ao Batalhão Ambiental, deverá observar: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8º - Deverão submeter-se a licenciamento ambiental </a:t>
            </a:r>
            <a:r>
              <a:rPr lang="pt-BR" sz="1800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os empreendimentos e atividades 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utilizadoras de recursos ambientais </a:t>
            </a:r>
            <a:r>
              <a:rPr lang="pt-BR" sz="1800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considerados efetivos ou potencialmente poluidores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, </a:t>
            </a:r>
            <a:r>
              <a:rPr lang="pt-BR" sz="1800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bem como capazes, sob qualquer forma, de causar degradação ambiental. 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ATENÇÃO!!!!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Para melhor compreensão da legislação ambiental e de seus procedimentos é necessário que o policial militar, além de outras legislações e portarias, faça a leitura ou tenha consigo as seguintes legislações: LEI COMPLEMENTAR </a:t>
            </a:r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ESTADUAL 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N° 005/94 e a LEI DE CRIMES AMBIENTAIS Nº 9.605/98.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u="sng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B636BF3B-66D8-E905-C3C5-1EBD81C1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41343"/>
            <a:ext cx="11718774" cy="31969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LEI COMPLEMENTAR ESTADUAL 005/94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“REVISE O CONCEITO DE POLUIÇÃO ESTUDADO NO MÓDULO ANTERIOR”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Caso o policial militar, não pertencente ao batalhão ambiental, se deparar com alguma atividade potencialmente poluidora, este deverá solicitar ao responsável pela atividade, a licença ambiental expedida por órgão ambiental competente, no caso de nosso estado expedida pela SECRETARIA DE MEIO AMBIENTE ESTADUAL OU MUNICIPAL.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latin typeface="Arial" panose="020B0604020202020204" pitchFamily="34" charset="0"/>
              </a:rPr>
              <a:t>No caso de bares, boates, lojas, carros de som e similares, que possam causar poluição sonora, estes se enquadram em atividades potencialmente poluidoras, portanto, precisam de licença do órgão ambiental responsável para que possam funcionar. Importante mencionar que em nenhuma hipótese a Polícia Militar expede licenças ambientais, somente as solicita para a fiscalização.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pt-BR" sz="1800" u="sng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9DA6931E-17C4-DAF3-EE9E-9AB3326F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41343"/>
            <a:ext cx="11718774" cy="31969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LEI COMPLEMENTAR ESTADUAL 005/94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INSTITUI O CÓDIGO DE PROTEÇÃO AO MEIO AMBIENTE DO ESTADO DO AMAPÁ E DÁ OUTRAS PROVIDÊNCIAS.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Como visto anteriormente, existem outras atividades que necessitam de licença ambiental, por serem consideradas potencialmente poluidoras, como por exemplo: extração mineral (areia, seixo, aterro, garimpos, </a:t>
            </a:r>
            <a:r>
              <a:rPr lang="pt-BR" sz="1800" b="1" dirty="0" err="1">
                <a:solidFill>
                  <a:srgbClr val="000000"/>
                </a:solidFill>
                <a:latin typeface="HelveticaNeueLT Pro 65 Md" panose="020B0604020202020204" pitchFamily="34" charset="0"/>
              </a:rPr>
              <a:t>etc</a:t>
            </a: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), atividades que lancem dejetos ou produtos químicos em corpos hídricos (pocilgas, lavagens,  matadouros e similares). É necessário que o policial militar possa avaliar com prudência e bom senso cada atividade a ser fiscalizada.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Em caso de dúvida procure o Batalhão Ambiental para melhor orientação.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pt-BR" sz="1800" u="sng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3B430CC6-3CFA-98BD-8274-32FA01F1E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7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41343"/>
            <a:ext cx="11718774" cy="31969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Caso seja constatado que a atividade potencialmente poluidora esta sendo exercida sem a devida licença ambiental, deverá o policial militar, acionar o Batalhão Ambiental para que seja lavrado o Termo de Apreensão/Depósito e/ou Interdição. O Policial Militar deverá conduzir o infrator para a Delegacia de Polícia, baseado no art. 60 da Lei 9.605/98, POR PRATICAR ATIVIDADE POTENCIALMENTE POLUIDORA SEM A DEVIDA LICENÇA AMBIENTAL.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POTENCIALMENTE: É AQUELA ATIVIDADE QUE PODE CAUSAR ALGUM DANO A SAÚDE PÚBLICA E/OU AO MEIO AMBIENTE.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1F918BA5-84BE-477A-2A58-2253F5658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246381"/>
            <a:ext cx="11718774" cy="3196918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Em caso de empreendimentos de maior porte, como postos de combustível, empresa madeireira, empresas de extração mineral e outras similares que exerçam atividades potencialmente poluidoras, estas podem ter três tipos de licenças diferentes:</a:t>
            </a:r>
          </a:p>
          <a:p>
            <a:pPr marL="0" indent="0" algn="just">
              <a:buNone/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CAPÍTULO IV - DO LICENCIAMENTO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Art. 12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O Estado no exercício de sua competência, expedirá, conforme o caso, a licença ou autorização ambiental caracterizada por fases de implantação dos empreendimentos ou atividades, conforme segue: 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LICENÇA PRÉVIA (LP)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é expedida na fase inicial do planejamento da atividade ou empreendimento, contendo os requisitos básicos a serem atendidos para sua viabilidade, instalação e operação. Sua concessão implica em compromisso de manter o projeto final compatível com as condições do deferimento;  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LICENÇA DE INSTALAÇÃO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(LI)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é expedida autorizando o início da instalação do empreendimento ou atividade, de acordo com as especificações do projeto executivo;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0A46DAF3-1582-049A-AA7F-524A054C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9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9692" y="-7994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723459"/>
            <a:ext cx="11718774" cy="319691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</a:t>
            </a:r>
            <a:r>
              <a:rPr lang="pt-BR" sz="1800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LICENÇA DE OPERAÇÃO (LO)</a:t>
            </a:r>
            <a:r>
              <a:rPr lang="pt-BR" sz="1800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é expedida após as verificações necessárias, autorizando o início do empreendimento ou atividade e, quando couber, funcionamento dos equipamentos de controle ambiental, de acordo com o previsto nas Licenças Prévias e de Instalação, bem como no respectivo EIA/RIMA, se houver, ou no monitoramento.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importante frisar que cada licença possui suas condicionantes e que, geralmente estão especificadas no verso do documento, e que a atividade deve estar conforme o que estiver especificado na licença, do contrário, estará exercendo atividade potencialmente poluidora em desconformidade com a licença expedida, devendo ser acionado o Batalhão Ambiental para </a:t>
            </a:r>
            <a:r>
              <a:rPr lang="pt-BR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Termo de Apreensão/Depósito e/ou Interdição.</a:t>
            </a:r>
            <a:endParaRPr lang="pt-BR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b="1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BF089D68-F527-1D89-A32E-80199464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74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2" y="1272547"/>
            <a:ext cx="11718774" cy="47126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FLORA – LEI COMPLEMENTAR ESTADUAL 005/94</a:t>
            </a: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Art. 40 </a:t>
            </a:r>
            <a:r>
              <a:rPr lang="pt-BR" sz="1800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 Flora nativa no território amapaense e as demais formas de vegetação reconhecidas de utilização ambiental, são bens de interesse comum a todos os habitantes do Estado, exercendo-se o direito de propriedade com as limitações que a legislação em geral e especialmente esta Lei estabelecerem. </a:t>
            </a:r>
          </a:p>
          <a:p>
            <a:pPr marL="0" indent="0" algn="just">
              <a:buNone/>
            </a:pPr>
            <a:r>
              <a:rPr lang="pt-BR" sz="1600" b="1" dirty="0">
                <a:latin typeface="HelveticaNeueLT Pro 65 Md" panose="020B0604020202020204" pitchFamily="34" charset="0"/>
              </a:rPr>
              <a:t>ATENÇÃO!!!!</a:t>
            </a:r>
          </a:p>
          <a:p>
            <a:pPr marL="0" indent="0" algn="just">
              <a:buNone/>
            </a:pPr>
            <a:r>
              <a:rPr lang="pt-BR" sz="16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PARA MELHOR COMPREENSÃO, FAÇA A LEITURA DO ART. 41 AO ARTIGO 57 DA LEI COMPLEMENTAR ESTADUAL 005/94. (</a:t>
            </a:r>
            <a:r>
              <a:rPr lang="pt-BR" sz="1600" b="1" dirty="0">
                <a:solidFill>
                  <a:srgbClr val="000000"/>
                </a:solidFill>
                <a:latin typeface="HelveticaNeueLT Pro 65 Md" panose="020B0604020202020204" pitchFamily="34" charset="0"/>
                <a:hlinkClick r:id="rId2"/>
              </a:rPr>
              <a:t>http://www.al.ap.gov.br/ver_texto_consolidado.php?iddocumento=5632</a:t>
            </a:r>
            <a:r>
              <a:rPr lang="pt-BR" sz="16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 )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19A64BF3-2493-64B2-C113-F805B08C1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6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2" y="1272547"/>
            <a:ext cx="11718774" cy="47126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FLORA – LEI 9.605/98 LEI DE CRIMES AMBIENTAIS</a:t>
            </a: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Art. 40 </a:t>
            </a:r>
            <a:r>
              <a:rPr lang="pt-BR" sz="1800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 Flora nativa no território amapaense e as demais formas de vegetação reconhecidas de utilização ambiental, são bens de interesse comum a todos os habitantes do Estado, exercendo-se o direito de propriedade com as limitações que a legislação em geral e especialmente esta Lei estabelecerem. </a:t>
            </a:r>
          </a:p>
          <a:p>
            <a:pPr algn="l"/>
            <a:r>
              <a:rPr lang="pt-BR" sz="1800" b="0" i="0" u="none" strike="noStrike" baseline="0" dirty="0">
                <a:latin typeface="HelveticaNeueLT Pro 65 Md" panose="020B0604020202020204" pitchFamily="34" charset="0"/>
              </a:rPr>
              <a:t>Art. 38. Destruir ou danificar floresta considerada de preservação permanente, mesmo que em formação, ou utiliza-la com infringência das normas de proteção:</a:t>
            </a:r>
          </a:p>
          <a:p>
            <a:pPr algn="l"/>
            <a:endParaRPr lang="pt-BR" sz="1800" dirty="0">
              <a:latin typeface="HelveticaNeueLT Pro 65 Md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ATENÇÃO!!!!</a:t>
            </a:r>
          </a:p>
          <a:p>
            <a:pPr marL="0" indent="0" algn="just">
              <a:buNone/>
            </a:pP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PARA MELHOR COMPREENSÃO, FAÇA A LEITURA DO ART. 39 AO ARTIGO 53 DA LEI DE CRIMES AMBIENTAIS Nº 9.605/98.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E42717DC-5550-BA64-D22B-3CF37D2A7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98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391817"/>
            <a:ext cx="11718774" cy="471267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PROCEDIMENTOS</a:t>
            </a: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casos  de crimes contra a flora, deverá o policial militar avaliar onde o crime ambiental está ocorrendo. Poderá o crime contra a flora ser em área de proteção permanente – APP (observar a leitura da legislação indicada anteriormente), dentro ou fora de unidades de conservação, em áreas abrangidas Estaduais ou Federais.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crimes contra a flora podem ser de desmatamento, transporte de produtos e subprodutos florestais, sem documento de origem florestal e queimadas.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crimes de desmatamento podem ocorrer em qualquer forma. Qualquer desmatamento precisa de autorização (licenciamento) e em áreas urbanas dependem de autorização da Secretaria de Meio Ambiente da Prefeitura.  O crime de desmatamento precisa ser qualificado no momento da apresentação na delegacia.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exemplo: Por desmatar em área de APP, por desmatar em Unidade de Conservação Estadual, por desmatar em Unidade de Conservação Federal.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24B4CA32-7192-E344-86F6-5C99E1ADE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 DO 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3795" y="1935920"/>
            <a:ext cx="10353762" cy="4584149"/>
          </a:xfrm>
        </p:spPr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cs typeface="Times New Roman" panose="02020603050405020304" pitchFamily="18" charset="0"/>
              </a:rPr>
              <a:t>O objetivo é capacitar o policial militar para atender ocorrências de cunho ambiental ou praticar o primeiro atendimento em ocorrências que envolvam crimes ambientais, bem como munir o policial de informações a respeito da legislação ambiental e dos procedimentos operacionais adotados pelo Batalhão Ambiental.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A1E018CC-1FE2-1098-90CB-0CC723FF9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7253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7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391817"/>
            <a:ext cx="11718774" cy="203718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ATENÇÃO!!!!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Importante salientar que em caso de desmatamento em área federal, caberá ao policial militar apenas a apresentação criminal na delegacia, devido não haver convênio entre o Batalhão Ambiental e os órgãos federais.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 diversidade de crimes e procedimentos é necessário que o policial militar tenha em mãos ou consulte a legislação pertinente em meio digital para a qualificação correta do crime. Portanto revise os artigos indicados nos crimes contra a flora.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Vale salientar que, a madeira retirada da floresta se torna um produto florestal e para sua comercialização e transporte é necessário o Documento de Origem Florestal – DOF, que deverá ser cobrado no ato da fiscalização, assinado com hora e data da fiscalização, para que o documento não seja usado repetidas vezes no transporte do material.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6661D06-ABF6-718C-EC08-340BB964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87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391817"/>
            <a:ext cx="11718774" cy="2037183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Documento de Origem </a:t>
            </a:r>
            <a:r>
              <a:rPr lang="pt-BR" sz="1800" b="1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Florestal </a:t>
            </a:r>
            <a:r>
              <a:rPr lang="pt-BR" sz="1800" b="1">
                <a:latin typeface="HelveticaNeueLT Pro 65 Md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DOF</a:t>
            </a:r>
            <a:r>
              <a:rPr lang="pt-BR" sz="1800" b="1">
                <a:latin typeface="HelveticaNeueLT Pro 65 Md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pt-BR" sz="1800" b="1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deve </a:t>
            </a: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acompanhar os produtos e subprodutos florestais na origem e no seu transporte até o destino final. Importante saber que, no DOF, deve vir especificado a placa do veículo, o local de saída e o local de chegada, bem como o itinerário a ser percorrido, tudo para que não seja burlada a legislação. Caso não esteja de acordo com o DOF o percurso ou o produto e subproduto, a placa do veículo não esteja de acordo, deverá ser realizado o procedimento de apreensão do material, inclusive do veículo que está realizando o transporte.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8CAA8008-58FF-96B5-DAF4-BFF97D36A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179782"/>
            <a:ext cx="11718774" cy="56782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o policial militar solicitar a presença do Batalhão Ambiental para 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Interdição, encaminhando o infrator para a delegacia por: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TRANSPORTE DE PRODUTO OU DE SUBPRODUTO FLORESTAL (MADEIRA, CARVÃO, PALMITO, LENHA, ETC), SEM OU EM DESACORDO COM A LEGISLAÇÃO.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se o DOF (documento de origem florestal) está preenchida de acordo com as instruções contida no seu verso;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a data de validade do DOF;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se o volume e a espécie da madeira estão de acordo com o DOF.</a:t>
            </a:r>
          </a:p>
          <a:p>
            <a:pPr algn="just"/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Obs.: Fazer a cubagem do produto.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Conduzir o infrator para a Delegacia de Polícia, juntamente com os produtos e/ou veículos apreendidos, baseado no Parágrafo Único do Art. 46 da Lei 9.605/98.</a:t>
            </a:r>
          </a:p>
          <a:p>
            <a:pPr algn="just"/>
            <a:r>
              <a:rPr lang="pt-BR" sz="1600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Obs.: O veículo ou a embarcação deverá também ser apreendido.</a:t>
            </a:r>
          </a:p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1CC1EA8-D4C9-3DA6-3E14-25E1A1D5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339146"/>
            <a:ext cx="11718774" cy="56782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 EM CASO DE DESMATAMENTO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a autorização para desmatamento;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se o desmatamento está de acordo com a autorização do órgão competente e se foram respeitadas as áreas de preservação permanente.</a:t>
            </a:r>
          </a:p>
          <a:p>
            <a:pPr marL="0" indent="0" algn="just">
              <a:buNone/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Caso ilegal adotar as seguintes providências: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caso de </a:t>
            </a:r>
            <a:r>
              <a:rPr lang="pt-BR" sz="1800" b="1" u="sng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desmatamento fora de unidade de conservação ou área de preservação permanente</a:t>
            </a: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deverá o policial militar solicitar a presença do Batalhão Ambiental para </a:t>
            </a: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 e demais procedimentos.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Conduzir o infrator para a DP, juntamente com os instrumentos apreendidos, baseado no Art. 50 da Lei 9.605/98.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Obs.: Medir a área degradada, transformando de metro quadrado para hectare.</a:t>
            </a:r>
          </a:p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15A17DE7-D3CA-B29D-B2A3-14543105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1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56782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 EM CASO DE DESMATAMENTO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o policial militar solicitar a presença do Batalhão Ambiental para </a:t>
            </a:r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Interdição, encaminhando o infrator para a delegacia por: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DESMATAMENTO DENTRO DE ÁREA DE PRESERVAÇÃO PERMANENTE (APP) OU DE UNIDADE DE CONSERVAÇÃO (UC) OU NO SEU ENTORNO.</a:t>
            </a:r>
            <a:endParaRPr lang="pt-BR" sz="1800" b="1" dirty="0">
              <a:latin typeface="HelveticaNeueLT Pro 65 Md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Verificar se o desmatamento está dentro de APP ou UC ou no seu entorno.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Obs.: A área de entorno das unidades de Conservação é de 10 km. (Art. 27 do Decreto 99.274/90).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Conduzir o infrator para a DP, juntamente com os instrumentos apreendidos, baseado no Art. 38 (APP) ou 40 (UC) da Lei 9.605/98.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Obs.: Medir a área degradada, transformando de metro quadrado para hectare. 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Em caso de APP, enquadrar de acordo com o art. 43 da 9605/98 Destruir ou danificar florestas em áreas de proteção permanente.</a:t>
            </a:r>
          </a:p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402226F-D7A0-8822-FBA4-DE85E0B1A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0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56782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FAUNA – LEI COMPLEMENTAR 005/94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Art. 58 </a:t>
            </a:r>
            <a:r>
              <a:rPr lang="pt-BR" dirty="0">
                <a:effectLst/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Os animais de quaisquer espécies, em qualquer fase de seu desenvolvimento e que vivam naturalmente fora do cativeiro, constituindo a fauna silvestre bem como seus ninhos, abrigos e criadouros naturais, são propriedade do Estado sendo proibido a sua utilização, perseguição, mutilação, destruição, caça ou apanha. </a:t>
            </a:r>
          </a:p>
          <a:p>
            <a:pPr marL="0" indent="0" algn="just">
              <a:buNone/>
            </a:pPr>
            <a:r>
              <a:rPr lang="pt-BR" sz="1800" b="1" dirty="0">
                <a:latin typeface="HelveticaNeueLT Pro 65 Md" panose="020B0604020202020204" pitchFamily="34" charset="0"/>
              </a:rPr>
              <a:t>ATENÇÃO!!!!</a:t>
            </a:r>
          </a:p>
          <a:p>
            <a:pPr algn="just"/>
            <a:r>
              <a:rPr lang="pt-BR" sz="1800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PARA MELHOR COMPREENSÃO, FAÇA A LEITURA DO ART. 59 AO ARTIGO 65 DA LEI COMPLEMENTAR ESTADUAL 005/94.</a:t>
            </a:r>
          </a:p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HelveticaNeueLT Pro 65 Md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6CBD6AE0-D0A8-9D60-618E-28B748A9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1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567821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FAUNA – LEI 9.605/98 LEI DE CRIMES AMBIENTAIS</a:t>
            </a:r>
          </a:p>
          <a:p>
            <a:pPr algn="l"/>
            <a:r>
              <a:rPr lang="pt-BR" sz="2000" b="0" i="0" u="none" strike="noStrike" baseline="0" dirty="0">
                <a:latin typeface="HelveticaNeueLT Pro 65 Md" panose="020B0604020202020204" pitchFamily="34" charset="0"/>
              </a:rPr>
              <a:t>Art. 29. Matar, perseguir, caçar, apanhar, utilizar espécimes da fauna silvestre, nativos ou em rota migratória, sem a devida permissão, licença ou autorização da autoridade competente, ou em desacordo com a obtida.</a:t>
            </a:r>
            <a:endParaRPr lang="pt-BR" dirty="0">
              <a:latin typeface="HelveticaNeueLT Pro 65 Md" panose="020B0604020202020204" pitchFamily="34" charset="0"/>
            </a:endParaRPr>
          </a:p>
          <a:p>
            <a:pPr marL="0" indent="0" algn="just">
              <a:buNone/>
            </a:pPr>
            <a:r>
              <a:rPr lang="pt-BR" b="1" dirty="0">
                <a:latin typeface="HelveticaNeueLT Pro 65 Md" panose="020B0604020202020204" pitchFamily="34" charset="0"/>
              </a:rPr>
              <a:t>ATENÇÃO!!!!</a:t>
            </a:r>
          </a:p>
          <a:p>
            <a:pPr algn="just"/>
            <a:r>
              <a:rPr lang="pt-BR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PARA MELHOR COMPREENSÃO, FAÇA A LEITURA DO ART. 30 AO ARTIGO 37 DA LEI DE CRIMES AMBIENTAIS Nº 9.605</a:t>
            </a:r>
            <a:endParaRPr lang="pt-BR" sz="1800" b="1" dirty="0">
              <a:effectLst/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8472A5C-288D-1B91-EA9C-4AC56C4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1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373643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FAUNA – LEI 9.605/98 LEI DE CRIMES AMBIENTAIS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29. Matar, perseguir, caçar, apanhar, utilizar espécimes da fauna silvestre, nativos ou em rota migratória, sem a devida permissão, licença ou autorização da autoridade competente, ou em desacordo com a obtida.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Como visto, o policial militar pode e deve coibir os crimes contra o meio ambiente. Não estando presente, ou não podendo estar no local o Batalhão Ambiental, para proceder o Termo de Apreensão/Depósito e/ou Interdição, o policial militar de outras unidades se utilizará da legislação federal para apresentação na DP e lavratura do Boletim de Ocorrência Ambiental.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D9E67CBC-BCE4-C354-A9F1-E621B1CD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373643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DOS CRIMES CONTRA A FAUNA – LEI 9.605/98 LEI DE CRIMES AMBIENTAIS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Vale ressaltar que as condutas do art. 29 se aplicam principalmente as pessoas que não se enquadram na condição de populações tradicionais, como por exemplo os indígenas e os ribeirinhos.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Portanto, não existe razão e nem condição aceitável para que uma pessoa da cidade pratique as condutas previstas no art. 29, se não em condição de estado de necessidade.</a:t>
            </a:r>
          </a:p>
          <a:p>
            <a:pPr marL="0" indent="0" algn="l">
              <a:buNone/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37. não e crime o abate de animal, quando realizado: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 - em estado de necessidade, para saciar a fome do agente ou de sua família;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II - para proteger lavouras, pomares e rebanhos da ação predatória ou destruidora de animais,</a:t>
            </a:r>
          </a:p>
          <a:p>
            <a:pPr marL="0" indent="0" algn="l">
              <a:buNone/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desde que legal e expressamente autorizado pela autoridade competente;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III - (VETADO)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IV - por ser nocivo o animal, desde que assim caracterizado pelo órgão competente.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4868E6D5-798A-0566-9454-8F75EF72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95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19877"/>
            <a:ext cx="11718774" cy="373643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o policial militar solicitar a presença do Batalhão Ambiental para </a:t>
            </a:r>
            <a:r>
              <a:rPr lang="pt-BR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Interdição, encaminhando o infrator para a delegacia por:</a:t>
            </a:r>
          </a:p>
          <a:p>
            <a:pPr marL="0" indent="0" algn="just">
              <a:buNone/>
            </a:pPr>
            <a:r>
              <a:rPr lang="pt-BR" sz="1800" b="1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TRANSPORTE DE ANIMAIS DA FAUNA SILVESTRE BRASILEIRA VIVO E/OU ABATIDOS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O produto deve ser apreendido pelo Batalhão Ambiental que seguirá os protocolos sanitários e administrativos até a doação ou descarte do produto.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Não sendo possível a presença do Batalhão Ambiental o produto deve ser entregue na delegacia como produto do crime.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Conduzir o infrator para a DP, juntamente o produto e/ou veículos, embarcações apreendidas, baseado no Art. 19 § Inc. III da Lei 9.605/98.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A809CB13-7CA6-051B-0F68-84CA6B4D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1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257865"/>
            <a:ext cx="10353761" cy="1326321"/>
          </a:xfrm>
        </p:spPr>
        <p:txBody>
          <a:bodyPr>
            <a:normAutofit/>
          </a:bodyPr>
          <a:lstStyle/>
          <a:p>
            <a:r>
              <a:rPr lang="pt-BR" sz="4000" dirty="0"/>
              <a:t>ESTRUTURA DO CURSO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89043"/>
            <a:ext cx="8919318" cy="4147931"/>
          </a:xfrm>
        </p:spPr>
        <p:txBody>
          <a:bodyPr>
            <a:normAutofit lnSpcReduction="10000"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pt-BR" sz="1800" b="1" dirty="0"/>
              <a:t>MÓDULOS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/>
              <a:t>Módulo 1 - Noções Fundamentais;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/>
              <a:t>Módulo 2 – Legislação Ambiental Aplicada I;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/>
              <a:t>Módulo 3 – Legislação Ambiental Aplicada II;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BR" sz="1800" dirty="0"/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b="1" dirty="0"/>
              <a:t>MÓDULO 1 – NOÇÕES FUNDAMENTAIS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/>
              <a:t>Aula 1 – O Meio ambiente: Direito Constitucional;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/>
              <a:t>Aula 2 – Conceitos Básicos;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/>
              <a:t>Aula 3 – Política Nacional do Meio Ambiente;</a:t>
            </a:r>
          </a:p>
          <a:p>
            <a:pPr marL="0" indent="0">
              <a:buNone/>
            </a:pPr>
            <a:endParaRPr lang="pt-BR" sz="1800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68C0223-FA57-E9BE-5671-490DF141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1409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7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3" y="1441636"/>
            <a:ext cx="11718774" cy="22091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o policial militar solicitar a presença do Batalhão Ambiental para </a:t>
            </a:r>
            <a:r>
              <a:rPr lang="pt-BR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Interdição, encaminhando o infrator para a delegacia por:</a:t>
            </a:r>
          </a:p>
          <a:p>
            <a:pPr algn="l"/>
            <a:r>
              <a:rPr lang="pt-BR" sz="1800" b="1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MANTER EM CATIVEIRO ANIMAIS DA FAUNA SILVESTRE BRASILEIRA.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E987F1D6-8C5D-F1E3-CFB1-9E438D5A8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24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Fatores que devem ser observados antes de realizar a apreensão de animais silvestres: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1. Verificar se o animal está domesticado (não é arisco);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2. Verificar se o espaço é suficiente para o animal;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3. Verificar as condições de limpeza e segurança;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4. Verificar se o animal está sendo bem alimentado;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5. Verificar se o local está estressando o animal;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9B208C4-C7B3-F0C1-2FCB-36C79661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7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6. Verificar se o animal não está na lista dos ameaçados de extinção: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a) Se há a disponibilidade de locais adequados para a destinação de animais silvestres;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b) O prejuízo ambiental que seria gerado com a retirada dos animais de seu detentor, uma vez que poderia condená-los a morte, se fossem depositados em criadouros inadequados, que dificilmente reintroduzem os animais em seu habitat.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HelveticaNeueLT Pro 65 Md" panose="020B0604020202020204" pitchFamily="34" charset="0"/>
              </a:rPr>
              <a:t>Obs. 1: Não existe meio legal para regularizar a situação da letra b;</a:t>
            </a: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pt-BR" sz="1800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94BF40A5-2F51-8A22-675E-84A6B3A6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marL="0" indent="0" algn="just">
              <a:buNone/>
            </a:pPr>
            <a:r>
              <a:rPr lang="pt-BR" sz="1800" b="1" u="sng" dirty="0">
                <a:solidFill>
                  <a:srgbClr val="000000"/>
                </a:solidFill>
                <a:latin typeface="Arial" panose="020B0604020202020204" pitchFamily="34" charset="0"/>
              </a:rPr>
              <a:t>MANTER EM CATIVEIRO ANIMAIS DA FAUNA SILVESTRE BRASILEIRA.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Importante salientar que o policial militar que não seja do Batalhão Ambiental, não recomendado realizar o manejo de animais silvestres, pois não possui os equipamentos adequados para fazê-lo. Neste caso, o Batalhão Ambiental deverá ser acionado para fazer ou não a retirada do animal.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Em conjunto com o Batalhão Ambiental, conduzir o infrator para a DP, juntamente os animais apreendidos, baseados no Art. 29 §1º Inc. III da Lei 9.605/98.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Na prática os animais silvestres não são levados até a delegacia, estes são encaminhados para o Centro de Triagem de Animais Silvestres do IBAMA/ CETAS.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No caso de animais oriundos da fauna silvestre e que por algum motivo são encontrados em área urbana, estes deverão ser capturados pelo Batalhão Ambiental que avaliará a possibilidade de realizar a soltura em ambiente próprio ou não.</a:t>
            </a:r>
            <a:endParaRPr lang="pt-BR" b="1" dirty="0">
              <a:latin typeface="HelveticaNeueLT Pro 65 Md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14445415-7BFE-6025-D7A1-7F909123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5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  <a:latin typeface="HelveticaNeueLT Pro 65 Md" panose="020B0604020202020204" pitchFamily="34" charset="0"/>
              </a:rPr>
              <a:t>PROCEDIMENTOS</a:t>
            </a:r>
          </a:p>
          <a:p>
            <a:pPr algn="just"/>
            <a:r>
              <a:rPr lang="pt-BR" sz="1800" b="1" dirty="0">
                <a:latin typeface="HelveticaNeueLT Pro 65 Md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o policial militar solicitar a presença do Batalhão Ambiental para </a:t>
            </a:r>
            <a:r>
              <a:rPr lang="pt-BR" b="1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que seja lavrado o </a:t>
            </a:r>
            <a:r>
              <a:rPr lang="pt-BR" sz="1800" b="1" dirty="0">
                <a:latin typeface="HelveticaNeueLT Pro 65 Md" panose="020B0604020202020204" pitchFamily="34" charset="0"/>
                <a:cs typeface="Times New Roman" panose="02020603050405020304" pitchFamily="18" charset="0"/>
              </a:rPr>
              <a:t>Termo de Apreensão/Depósito e/ou Interdição, encaminhando o infrator para a delegacia por:</a:t>
            </a:r>
          </a:p>
          <a:p>
            <a:pPr algn="just"/>
            <a:r>
              <a:rPr lang="pt-BR" sz="1800" b="1" u="sng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COMERCIALIZAR ANIMAIS DA FAUNA SILVESTRE BRASILEIRA SEUS PRODUTOS E SUBPRODUTOS.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Conduzir o infrator para a DP, juntamente o produto apreendido, baseado no Art. 29 § Inc. III da Lei 9.605/98.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 O produto deve ser apreendido pelo Batalhão Ambiental que seguirá os protocolos sanitários e administrativos até a doação ou descarte do produto.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7BDC998E-7EE7-EBAF-3C61-D1081A71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7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pt-BR" sz="1800" b="1" dirty="0">
                <a:latin typeface="HelveticaNeueLT Pro 65 Md" panose="020B0604020202020204" pitchFamily="34" charset="0"/>
                <a:ea typeface="+mj-ea"/>
                <a:cs typeface="Aharoni" panose="020B0604020202020204" pitchFamily="2" charset="-79"/>
              </a:rPr>
              <a:t>DA APREENSÃO DO PRODUTO E DO INSTRUMENTO DE INFRAÇÃO ADMINISTRATIVA OU DE CRIME – LEI 9.605</a:t>
            </a: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25. Verificada a infração, serão apreendidos seus produtos e instrumentos, lavrando-se os respectivos autos.</a:t>
            </a:r>
          </a:p>
          <a:p>
            <a:pPr algn="l"/>
            <a:endParaRPr lang="pt-BR" sz="1800" b="1" dirty="0">
              <a:latin typeface="HelveticaNeueLT Pro 65 Md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b="1" dirty="0">
                <a:latin typeface="HelveticaNeueLT Pro 65 Md" panose="020B0604020202020204" pitchFamily="34" charset="0"/>
                <a:ea typeface="+mj-ea"/>
                <a:cs typeface="Aharoni" panose="020B0604020202020204" pitchFamily="2" charset="-79"/>
              </a:rPr>
              <a:t>DOS CRIMES CONTRA A ADMINISTRAÇÃO AMBIENTAL</a:t>
            </a:r>
          </a:p>
          <a:p>
            <a:pPr algn="l"/>
            <a:endParaRPr lang="pt-BR" sz="1800" b="1" dirty="0">
              <a:latin typeface="HelveticaNeueLT Pro 65 Md" panose="020B06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69. Obstar ou dificultar a ação fiscalizadora do Poder Publico no trato de questões ambientais.</a:t>
            </a:r>
          </a:p>
          <a:p>
            <a:pPr algn="l"/>
            <a:endParaRPr lang="pt-BR" sz="1800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Vale observar que, ao impedir a fiscalização ou dificultá-la, o infrator também estará cometendo um crime, portanto passível de ser apresentado na DP.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290E5FB-F9DD-56AE-47EC-E32BA813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5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558545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pt-BR" sz="1800" b="1" dirty="0">
                <a:latin typeface="HelveticaNeueLT Pro 65 Md" panose="020B0604020202020204" pitchFamily="34" charset="0"/>
                <a:ea typeface="+mj-ea"/>
                <a:cs typeface="Aharoni" panose="020B0604020202020204" pitchFamily="2" charset="-79"/>
              </a:rPr>
              <a:t>DA POLUIÇÃO SONORA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No crime de poluição sonora, há a necessidade de ser constatado através de aparelho específico para a medição </a:t>
            </a:r>
            <a:r>
              <a:rPr lang="pt-BR" sz="1800" dirty="0">
                <a:solidFill>
                  <a:srgbClr val="FF0000"/>
                </a:solidFill>
                <a:latin typeface="HelveticaNeueLT Pro 65 Md" panose="020B0604020202020204" pitchFamily="34" charset="0"/>
              </a:rPr>
              <a:t>de níveis de pressão sonora em áreas habitáveis 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(</a:t>
            </a:r>
            <a:r>
              <a:rPr lang="pt-BR" sz="1800" dirty="0">
                <a:solidFill>
                  <a:srgbClr val="FF0000"/>
                </a:solidFill>
                <a:latin typeface="HelveticaNeueLT Pro 65 Md" panose="020B0604020202020204" pitchFamily="34" charset="0"/>
              </a:rPr>
              <a:t>SONÔMETRO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). Este aparelho deve estar calibrado e certificado obedecendo as normas técnicas que regulamentam sua </a:t>
            </a:r>
            <a:r>
              <a:rPr lang="pt-BR" sz="1800" dirty="0">
                <a:solidFill>
                  <a:srgbClr val="FF0000"/>
                </a:solidFill>
                <a:latin typeface="HelveticaNeueLT Pro 65 Md" panose="020B0604020202020204" pitchFamily="34" charset="0"/>
              </a:rPr>
              <a:t>utilização, conforme</a:t>
            </a: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 a NBR 10151. Portanto ao ser constatado o possível crime de poluição sonora, o policial militar de outra unidade, deverá acionar o Batalhão Ambiental para realizar a aferição dos níveis de pressão sonora, bem como o procedimento administrativo, sendo ainda conduzido o infrator para delegacia pela prática de poluição sonora.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Não sendo possível a presença do Batalhão Ambiental, o policial militar de outra unidade poderá realizar a prisão do infrator por perturbação do sossego, mediante representação da vítima.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Ao se deslocar para atender ocorrência de poluição sonora produzida em veículo auto motor, a guarnição que irá atender a ocorrência deverá solicitar a presença de uma guarnição do Batalhão de Policiamento de Trânsito (BPTRAN) para que seja realizada a constatação da produção de som e ser feita a notificação com base no art. 228 do CTB combinado com a Resolução 624/2017 do CONTRAN.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C956A0AB-D159-1106-7974-F3AA01D9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0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MÓDULO III – LEGISLAÇÃO AMBIENTAL APLICADA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Deverá o policial militar solicitar a presença do Batalhão Ambiental para que seja lavrado o Termo de Apreensão/Depósito e/ou Interdição, encaminhando o infrator para a delegacia por:</a:t>
            </a:r>
          </a:p>
          <a:p>
            <a:pPr algn="just"/>
            <a:endParaRPr lang="pt-BR" sz="1800" dirty="0">
              <a:solidFill>
                <a:srgbClr val="000000"/>
              </a:solidFill>
              <a:latin typeface="HelveticaNeueLT Pro 65 Md" panose="020B0604020202020204" pitchFamily="34" charset="0"/>
            </a:endParaRPr>
          </a:p>
          <a:p>
            <a:pPr marL="0" indent="0">
              <a:buNone/>
            </a:pPr>
            <a:r>
              <a:rPr lang="pt-BR" sz="1800" b="1" dirty="0">
                <a:latin typeface="HelveticaNeueLT Pro 65 Md" panose="020B0604020202020204" pitchFamily="34" charset="0"/>
                <a:ea typeface="+mj-ea"/>
                <a:cs typeface="Aharoni" panose="020B0604020202020204" pitchFamily="2" charset="-79"/>
              </a:rPr>
              <a:t>CONSTRUIR REFORMAR OU AMPLIAR EM ÁREA DE PRESERVAÇÃO PERMANENTE OU UNIDADE DE CONSERVAÇÃO SEM AUTORIZAÇÃO DO ÓRGÃO COMPETENTE. LEI 9.605/98</a:t>
            </a:r>
          </a:p>
          <a:p>
            <a:pPr marL="0" indent="0" algn="l">
              <a:buNone/>
            </a:pPr>
            <a:endParaRPr lang="pt-BR" sz="1800" b="1" dirty="0">
              <a:latin typeface="HelveticaNeueLT Pro 65 Md" panose="020B0604020202020204" pitchFamily="34" charset="0"/>
              <a:ea typeface="+mj-ea"/>
              <a:cs typeface="Aharoni" panose="020B0604020202020204" pitchFamily="2" charset="-79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Verificar se o local da construção está dentro de APP ou UC.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Obs.: Nas lagoas urbanas (áreas de ressacas), a área de APP é de 30 metros.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Caso haja o flagrante, conduzir o infrator para a DP, juntamente o produto apreendido, baseado no Art. 60 da Lei 9.605/98.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  <a:latin typeface="HelveticaNeueLT Pro 65 Md" panose="020B0604020202020204" pitchFamily="34" charset="0"/>
              </a:rPr>
              <a:t>Art. 25. Verificada a infração, serão apreendidos seus produtos e instrumentos, lavrando-se os respectivos autos.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F8E293D3-4BA5-4DAF-74F7-9B4EF8FF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57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8" y="-53774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611" y="1272547"/>
            <a:ext cx="11718774" cy="2209123"/>
          </a:xfrm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______.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Ministério do Meio Ambiente: Características da Biodiversidade Brasileira.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 &lt;http://www.mma.gov.br/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sbf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index.cfm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&gt;. Acesso em 26 maio de 2015.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AMAPÁ (Estado). Constituição (1998). Decreto nº 3009, de 17 de novembro de 1998. 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 de Proteção Ao Meio Ambiente do Estado do Amapá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MACAPÁ, AP.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AMAPÁ (Estado). Constituição (1998). Lei nº 005, de 18 de agosto de 1998. 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 de Proteção Ao Meio Ambiente do Estado do Amapá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MACAPÁ, AP.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ANTUNES, Paulo de Bessa.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Direito Ambiental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12. ed. Rio de Janeiro: Lúmen Júris, 2010.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BRASIL. Constituição (1998). Lei nº 9.605, de 12 de fevereiro de 1998. 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Lei de Crimes Ambientais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BRASÍLIA, DF.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BRASIL.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Constituição da República Federativa do Brasil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Texto constitucional de 05 de outubro de 1988. Brasília, 05 de outubro 1988. Disponível em &lt;www.planalto.gov.br&gt;. Acesso em 26 maio de 2015.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GARCIA, Leonardo de Medeiros; THOMÉ, Romeu. </a:t>
            </a: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Direito Ambiental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2. ed. rev. e atual. Salvador: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Juspodtvm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2010. </a:t>
            </a:r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25EA1416-D24D-4346-A84A-CB7E64DD8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770156" y="4204138"/>
            <a:ext cx="265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35 Th" panose="020B0403020202020204" pitchFamily="34" charset="0"/>
              </a:rPr>
              <a:t>PARA SERVIR E PROTEGER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631149" y="6338736"/>
            <a:ext cx="292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Pro 63 MdEx" panose="020B0707030502030204" pitchFamily="34" charset="0"/>
              </a:rPr>
              <a:t>WWW.PM.AP.GOV.BR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4" y="503053"/>
            <a:ext cx="3568692" cy="353924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3" y="5734811"/>
            <a:ext cx="6537434" cy="512485"/>
          </a:xfrm>
          <a:prstGeom prst="rect">
            <a:avLst/>
          </a:prstGeom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532FE598-7756-10B8-C809-18A002666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80" y="231880"/>
            <a:ext cx="654756" cy="7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5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4000" dirty="0"/>
              <a:t>ESTRUTURA DO CURSO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0" cy="3695136"/>
          </a:xfrm>
        </p:spPr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MÓDULO 2 – LEGISLAÇÃO AMBIENTAL APLICADA I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1 – Lei 9.605/98 – Lei de Crimes Ambientais;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2 – Decreto 3.009/98 – Código de Proteção do Meio Ambiente do Amapá;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3 – Lei Complementar 005/94 – Código de Proteção do Meio Ambiente do Amapá;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AFE484DE-B92A-A6EB-19E4-AE3FE0AF9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0024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3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r>
              <a:rPr lang="pt-BR" sz="4000" dirty="0"/>
              <a:t>ESTRUTURA DO CURSO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9873475" cy="2826016"/>
          </a:xfrm>
        </p:spPr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MÓDULO 3 – LEGISLAÇÃO AMBIENTAL APLICADA II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1 – Crimes contra a Fauna;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2 – Crimes contra a Flora;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Aula 3 – </a:t>
            </a:r>
            <a:r>
              <a:rPr lang="pt-BR" sz="2000" dirty="0"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utros crimes ambientais;</a:t>
            </a:r>
            <a:endParaRPr lang="pt-BR" dirty="0"/>
          </a:p>
        </p:txBody>
      </p:sp>
      <p:pic>
        <p:nvPicPr>
          <p:cNvPr id="4" name="Imagem 3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21B1D832-15D0-D4C5-29CB-7D975BCF1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0024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5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15826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678" y="1828801"/>
            <a:ext cx="5836920" cy="471267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800"/>
              </a:spcAft>
              <a:buNone/>
            </a:pPr>
            <a:r>
              <a:rPr lang="pt-BR" sz="1800" b="1" dirty="0">
                <a:effectLst/>
              </a:rPr>
              <a:t>O MEIO AMBIENTE E O DIREITO CONSTITUCIONAL</a:t>
            </a:r>
            <a:endParaRPr lang="pt-BR" sz="180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pt-BR" sz="1800" b="1" i="0" u="none" strike="noStrike" baseline="0" dirty="0"/>
              <a:t>Art. 225. </a:t>
            </a:r>
            <a:r>
              <a:rPr lang="pt-BR" sz="1800" b="0" i="0" u="none" strike="noStrike" baseline="0" dirty="0"/>
              <a:t>Todos têm direito ao meio ambiente ecologicamente equilibrado, bem de uso comum do povo e essencial à sadia qualidade de vida, impondo-se ao Poder Público e à coletividade o dever de defendê-lo e preservá-lo para as presentes e futuras gerações.</a:t>
            </a:r>
          </a:p>
          <a:p>
            <a:pPr>
              <a:lnSpc>
                <a:spcPct val="110000"/>
              </a:lnSpc>
            </a:pPr>
            <a:r>
              <a:rPr lang="pt-BR" sz="1800" dirty="0"/>
              <a:t>“DIREITO AO MEIO AMBIENTE É UM DIREITO HUMANO FUNDAMENTAL QUE CUMPRE A FUNÇÃO DE INTEGRAR OS DIREITOS À SAUDÁVEL QUALIDADE DE VIDA AO DESENVOLVIMENTO ECONÔMICO E A PROTEÇÃO DOS RECURSOS NATURAIS”</a:t>
            </a:r>
          </a:p>
        </p:txBody>
      </p:sp>
      <p:pic>
        <p:nvPicPr>
          <p:cNvPr id="4" name="Imagem 3" descr="Planta com folhas verdes&#10;&#10;Descrição gerada automaticamente">
            <a:extLst>
              <a:ext uri="{FF2B5EF4-FFF2-40B4-BE49-F238E27FC236}">
                <a16:creationId xmlns:a16="http://schemas.microsoft.com/office/drawing/2014/main" id="{49F45604-5B2E-4CF3-9E27-2B1D4A5D9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r="3918" b="-3"/>
          <a:stretch/>
        </p:blipFill>
        <p:spPr>
          <a:xfrm>
            <a:off x="6553230" y="2333698"/>
            <a:ext cx="5094154" cy="3702881"/>
          </a:xfrm>
          <a:prstGeom prst="rect">
            <a:avLst/>
          </a:prstGeom>
          <a:noFill/>
        </p:spPr>
      </p:pic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4F51CD64-BF42-242A-4E28-EA12564E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200243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4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9119" y="97770"/>
            <a:ext cx="10353761" cy="1326321"/>
          </a:xfrm>
        </p:spPr>
        <p:txBody>
          <a:bodyPr>
            <a:normAutofit/>
          </a:bodyPr>
          <a:lstStyle/>
          <a:p>
            <a:r>
              <a:rPr lang="pt-BR" sz="3600" dirty="0"/>
              <a:t>MÓDULO I – NOÇÕES FUNDAMENTAIS</a:t>
            </a:r>
          </a:p>
        </p:txBody>
      </p:sp>
      <p:pic>
        <p:nvPicPr>
          <p:cNvPr id="8" name="Imagem 7" descr="Frutas em cima&#10;&#10;Descrição gerada automaticamente com confiança média">
            <a:extLst>
              <a:ext uri="{FF2B5EF4-FFF2-40B4-BE49-F238E27FC236}">
                <a16:creationId xmlns:a16="http://schemas.microsoft.com/office/drawing/2014/main" id="{589C46AA-2860-4F06-AA45-43303F60C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34" y="4712676"/>
            <a:ext cx="4848665" cy="2145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268A6DF-1FDF-4579-A469-14D801BC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05" y="1287682"/>
            <a:ext cx="9245149" cy="5472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 MEIO AMBIENTE E O DIREITO CONSTITUCIONAL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De igual maneira ao tratar da ordem econômica e financeira, a Constituição Federal assevera em seu artigo 170, inciso VI, que a defesa do meio ambiente é um princípio geral da atividade econômica brasileira: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Art. 170. A ordem econômica, fundada na valorização do trabalho humano e na livre iniciativa, tem por fim assegurar a todos existência digna, conforme os ditames da justiça social, observados os seguintes princípios: [...] </a:t>
            </a:r>
          </a:p>
          <a:p>
            <a:pPr algn="just"/>
            <a:r>
              <a:rPr lang="pt-BR" sz="1800" dirty="0">
                <a:solidFill>
                  <a:srgbClr val="000000"/>
                </a:solidFill>
              </a:rPr>
              <a:t>VI – defesa do meio ambiente [...] </a:t>
            </a:r>
          </a:p>
          <a:p>
            <a:pPr algn="l"/>
            <a:endParaRPr lang="pt-BR" dirty="0"/>
          </a:p>
        </p:txBody>
      </p:sp>
      <p:pic>
        <p:nvPicPr>
          <p:cNvPr id="6" name="Imagem 5" descr="Uma imagem contendo desenho, caneca, comida, placar&#10;&#10;Descrição gerada automaticamente">
            <a:extLst>
              <a:ext uri="{FF2B5EF4-FFF2-40B4-BE49-F238E27FC236}">
                <a16:creationId xmlns:a16="http://schemas.microsoft.com/office/drawing/2014/main" id="{D18BA166-B1C8-07DE-F94E-0A3E3EDD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27" y="186388"/>
            <a:ext cx="674235" cy="8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2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APRESENTAÇÃO PMAP">
  <a:themeElements>
    <a:clrScheme name="AZUL MARINH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MAP" id="{A86B82FD-DA0F-4C5C-A418-812FF154042A}" vid="{AC1E8BEB-B5AF-49E7-A113-206FFE72AF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2913</TotalTime>
  <Words>7053</Words>
  <Application>Microsoft Office PowerPoint</Application>
  <PresentationFormat>Widescreen</PresentationFormat>
  <Paragraphs>364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9" baseType="lpstr">
      <vt:lpstr>Arial</vt:lpstr>
      <vt:lpstr>Arial Black</vt:lpstr>
      <vt:lpstr>Calibri</vt:lpstr>
      <vt:lpstr>HelveticaNeueLT Pro 35 Th</vt:lpstr>
      <vt:lpstr>HelveticaNeueLT Pro 55 Roman</vt:lpstr>
      <vt:lpstr>HelveticaNeueLT Pro 63 MdEx</vt:lpstr>
      <vt:lpstr>HelveticaNeueLT Pro 65 Md</vt:lpstr>
      <vt:lpstr>HelveticaNeueLT Pro 97 BlkCn</vt:lpstr>
      <vt:lpstr>Symbol</vt:lpstr>
      <vt:lpstr>2_APRESENTAÇÃO PMAP</vt:lpstr>
      <vt:lpstr>CURSO BÁSICO DE PROCEDIMENTOS EM POLICIAMENTO AMBIENTAL </vt:lpstr>
      <vt:lpstr>APRESENTAÇÃO</vt:lpstr>
      <vt:lpstr>PÚBLICO ALVO</vt:lpstr>
      <vt:lpstr>OBJETIVO DO CURSO</vt:lpstr>
      <vt:lpstr>ESTRUTURA DO CURSO</vt:lpstr>
      <vt:lpstr>ESTRUTURA DO CURSO</vt:lpstr>
      <vt:lpstr>ESTRUTURA DO CURSO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 – NOÇÕES FUNDAMENTAIS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MÓDULO III – LEGISLAÇÃO AMBIENTAL APLICADA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Ranon</dc:creator>
  <cp:lastModifiedBy>Fábio Carvalho</cp:lastModifiedBy>
  <cp:revision>40</cp:revision>
  <dcterms:created xsi:type="dcterms:W3CDTF">2021-11-27T19:08:57Z</dcterms:created>
  <dcterms:modified xsi:type="dcterms:W3CDTF">2022-05-16T13:31:48Z</dcterms:modified>
</cp:coreProperties>
</file>